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8" r:id="rId9"/>
    <p:sldId id="275" r:id="rId10"/>
    <p:sldId id="276" r:id="rId11"/>
    <p:sldId id="267" r:id="rId12"/>
    <p:sldId id="278" r:id="rId13"/>
    <p:sldId id="265" r:id="rId14"/>
    <p:sldId id="266" r:id="rId15"/>
    <p:sldId id="277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83" autoAdjust="0"/>
    <p:restoredTop sz="94708" autoAdjust="0"/>
  </p:normalViewPr>
  <p:slideViewPr>
    <p:cSldViewPr>
      <p:cViewPr>
        <p:scale>
          <a:sx n="70" d="100"/>
          <a:sy n="70" d="100"/>
        </p:scale>
        <p:origin x="-4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00B28-989D-4DAA-A204-8C938668B4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57ED6B-EE60-4C71-921B-FD8C9104ADD2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933300"/>
          <a:ext cx="3840480" cy="147600"/>
        </a:xfrm>
        <a:prstGeom prst="roundRect">
          <a:avLst/>
        </a:prstGeom>
        <a:ln/>
      </dgm:spPr>
      <dgm:t>
        <a:bodyPr/>
        <a:lstStyle/>
        <a:p>
          <a:r>
            <a:rPr lang="ru-RU" sz="9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формирование гибкой, подотчетной обществу системы непрерывного образования, развивающей человеческий потенциал и обеспечивающей текущие и перспективные потребности социально-экономического развития РФ; </a:t>
          </a:r>
        </a:p>
      </dgm:t>
    </dgm:pt>
    <dgm:pt modelId="{153DE352-6FF1-457D-8734-3816C23CFF02}" type="parTrans" cxnId="{73125E5D-FF21-4FBA-BCD0-F1028BB60393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A53F2888-B745-44FD-B870-FDD57F9D62D7}" type="sibTrans" cxnId="{73125E5D-FF21-4FBA-BCD0-F1028BB60393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6B53AD20-E9A5-4AEE-94F0-FB3DBF32609F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1160100"/>
          <a:ext cx="3840480" cy="147600"/>
        </a:xfrm>
        <a:prstGeom prst="roundRect">
          <a:avLst/>
        </a:prstGeom>
        <a:ln/>
      </dgm:spPr>
      <dgm:t>
        <a:bodyPr/>
        <a:lstStyle/>
        <a:p>
          <a:r>
            <a:rPr lang="ru-RU" sz="9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развитие инфраструктуры и организационно-экономических механизмов, обеспечивающих равную доступность услуг дошкольного, общего и дополнительного образования детей; </a:t>
          </a:r>
        </a:p>
      </dgm:t>
    </dgm:pt>
    <dgm:pt modelId="{5D5B0C7E-4A4A-4D7B-A2C6-B4E1CEAA809B}" type="parTrans" cxnId="{2680712C-78ED-4181-8677-1B372A090636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F836447C-7E7E-4DDB-8EE3-E5E3867E3873}" type="sibTrans" cxnId="{2680712C-78ED-4181-8677-1B372A090636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5988E6A7-082D-4400-A138-3D9F79A0AAF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1613700"/>
          <a:ext cx="3840480" cy="147600"/>
        </a:xfrm>
        <a:prstGeom prst="roundRect">
          <a:avLst/>
        </a:prstGeom>
        <a:ln/>
      </dgm:spPr>
      <dgm:t>
        <a:bodyPr/>
        <a:lstStyle/>
        <a:p>
          <a:r>
            <a:rPr lang="ru-RU" sz="9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модернизация образовательных программ в системах дошкольного, общего и дополнительного образования детей, направленных на достижение современного качества учебных результатов и результатов социализации; </a:t>
          </a:r>
        </a:p>
      </dgm:t>
    </dgm:pt>
    <dgm:pt modelId="{7F989624-BD1F-4396-941C-260E2A81E54A}" type="parTrans" cxnId="{2C90B81C-C334-47D4-B02D-78FE24B923DD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368FA117-8AEA-4C80-B332-CDC1BCA13B5B}" type="sibTrans" cxnId="{2C90B81C-C334-47D4-B02D-78FE24B923DD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17BB7C52-2607-48EC-A580-5C42C41747C5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1840500"/>
          <a:ext cx="3840480" cy="147600"/>
        </a:xfrm>
        <a:prstGeom prst="roundRect">
          <a:avLst/>
        </a:prstGeom>
        <a:ln/>
      </dgm:spPr>
      <dgm:t>
        <a:bodyPr/>
        <a:lstStyle/>
        <a:p>
          <a:r>
            <a:rPr lang="ru-RU" sz="9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создание современной системы оценки качества образования на основе принципов открытости, объективности, прозрачности, общественно-профессионального участия; </a:t>
          </a:r>
        </a:p>
      </dgm:t>
    </dgm:pt>
    <dgm:pt modelId="{CCC46DAD-7617-4D99-88A0-540AB4FAD4EF}" type="parTrans" cxnId="{ACB686BC-1F37-4BF3-A489-DD2AFA636352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171223B6-B0EC-4A35-8928-F623CBDDAC8B}" type="sibTrans" cxnId="{ACB686BC-1F37-4BF3-A489-DD2AFA636352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BB95F047-4BF1-45C2-90B7-4EA899491CE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2067300"/>
          <a:ext cx="3840480" cy="147600"/>
        </a:xfrm>
        <a:prstGeom prst="roundRect">
          <a:avLst/>
        </a:prstGeom>
        <a:ln/>
      </dgm:spPr>
      <dgm:t>
        <a:bodyPr/>
        <a:lstStyle/>
        <a:p>
          <a:r>
            <a:rPr lang="ru-RU" sz="9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обеспечение эффективной системы по социализации и самореализации молодежи, развитию потенциала молодежи</a:t>
          </a:r>
          <a:r>
            <a:rPr lang="ru-RU" sz="900" dirty="0">
              <a:solidFill>
                <a:sysClr val="window" lastClr="FFFFFF"/>
              </a:solidFill>
              <a:latin typeface="Century Gothic" panose="020B0502020202020204" pitchFamily="34" charset="0"/>
              <a:ea typeface="+mn-ea"/>
              <a:cs typeface="+mn-cs"/>
            </a:rPr>
            <a:t>. </a:t>
          </a:r>
        </a:p>
      </dgm:t>
    </dgm:pt>
    <dgm:pt modelId="{2FC0BE4D-88A6-4CEC-B5C3-A24BC71BFBF9}" type="parTrans" cxnId="{A6B0DCCE-12C4-4F59-A9F4-73B5C1221F8D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368966AD-5448-4C75-9555-C65868B5D048}" type="sibTrans" cxnId="{A6B0DCCE-12C4-4F59-A9F4-73B5C1221F8D}">
      <dgm:prSet/>
      <dgm:spPr/>
      <dgm:t>
        <a:bodyPr/>
        <a:lstStyle/>
        <a:p>
          <a:endParaRPr lang="ru-RU" sz="900">
            <a:latin typeface="Century Gothic" panose="020B0502020202020204" pitchFamily="34" charset="0"/>
          </a:endParaRPr>
        </a:p>
      </dgm:t>
    </dgm:pt>
    <dgm:pt modelId="{9925E5D6-9D11-4711-906D-174D0FB15634}" type="pres">
      <dgm:prSet presAssocID="{F7D00B28-989D-4DAA-A204-8C938668B4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73B10C-E10C-49E5-B5F0-5C2363239FB2}" type="pres">
      <dgm:prSet presAssocID="{D557ED6B-EE60-4C71-921B-FD8C9104ADD2}" presName="parentLin" presStyleCnt="0"/>
      <dgm:spPr/>
    </dgm:pt>
    <dgm:pt modelId="{FC6B3C6F-F920-4DF4-BEBD-B8620B56CD48}" type="pres">
      <dgm:prSet presAssocID="{D557ED6B-EE60-4C71-921B-FD8C9104ADD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AB2C061-A7EB-4C9B-AF71-8A9E52302DEE}" type="pres">
      <dgm:prSet presAssocID="{D557ED6B-EE60-4C71-921B-FD8C9104ADD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28D3C-5905-49DA-8D4E-FAB6C7D1FE9F}" type="pres">
      <dgm:prSet presAssocID="{D557ED6B-EE60-4C71-921B-FD8C9104ADD2}" presName="negativeSpace" presStyleCnt="0"/>
      <dgm:spPr/>
    </dgm:pt>
    <dgm:pt modelId="{677879C5-5B49-41F7-86C3-730B118A5C83}" type="pres">
      <dgm:prSet presAssocID="{D557ED6B-EE60-4C71-921B-FD8C9104ADD2}" presName="childText" presStyleLbl="conFgAcc1" presStyleIdx="0" presStyleCnt="5">
        <dgm:presLayoutVars>
          <dgm:bulletEnabled val="1"/>
        </dgm:presLayoutVars>
      </dgm:prSet>
      <dgm:spPr>
        <a:xfrm>
          <a:off x="0" y="100710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BA1E54F7-9B8D-4012-BA8D-05BBCA23E03D}" type="pres">
      <dgm:prSet presAssocID="{A53F2888-B745-44FD-B870-FDD57F9D62D7}" presName="spaceBetweenRectangles" presStyleCnt="0"/>
      <dgm:spPr/>
    </dgm:pt>
    <dgm:pt modelId="{AC547611-A64F-4718-B8E6-12DC2CDE49E2}" type="pres">
      <dgm:prSet presAssocID="{6B53AD20-E9A5-4AEE-94F0-FB3DBF32609F}" presName="parentLin" presStyleCnt="0"/>
      <dgm:spPr/>
    </dgm:pt>
    <dgm:pt modelId="{4B2DCE2A-1B9B-4A19-AEF5-B508241E5825}" type="pres">
      <dgm:prSet presAssocID="{6B53AD20-E9A5-4AEE-94F0-FB3DBF32609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72C009B-F5FF-4500-A222-A83E203356DC}" type="pres">
      <dgm:prSet presAssocID="{6B53AD20-E9A5-4AEE-94F0-FB3DBF3260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34001-7D03-4591-A9E2-3529CAFA7DFA}" type="pres">
      <dgm:prSet presAssocID="{6B53AD20-E9A5-4AEE-94F0-FB3DBF32609F}" presName="negativeSpace" presStyleCnt="0"/>
      <dgm:spPr/>
    </dgm:pt>
    <dgm:pt modelId="{F3CD32F6-B035-4EDF-95B3-7E31D9710A70}" type="pres">
      <dgm:prSet presAssocID="{6B53AD20-E9A5-4AEE-94F0-FB3DBF32609F}" presName="childText" presStyleLbl="conFgAcc1" presStyleIdx="1" presStyleCnt="5">
        <dgm:presLayoutVars>
          <dgm:bulletEnabled val="1"/>
        </dgm:presLayoutVars>
      </dgm:prSet>
      <dgm:spPr>
        <a:xfrm>
          <a:off x="0" y="123390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979DA82B-6387-4BBA-8BB1-8AE8C40270EB}" type="pres">
      <dgm:prSet presAssocID="{F836447C-7E7E-4DDB-8EE3-E5E3867E3873}" presName="spaceBetweenRectangles" presStyleCnt="0"/>
      <dgm:spPr/>
    </dgm:pt>
    <dgm:pt modelId="{841DB152-0794-46DC-9093-019BC2EC5FB2}" type="pres">
      <dgm:prSet presAssocID="{5988E6A7-082D-4400-A138-3D9F79A0AAFB}" presName="parentLin" presStyleCnt="0"/>
      <dgm:spPr/>
    </dgm:pt>
    <dgm:pt modelId="{729BA8A1-7630-4681-843B-D2924DF2FEB4}" type="pres">
      <dgm:prSet presAssocID="{5988E6A7-082D-4400-A138-3D9F79A0AAF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7361F9F-B4ED-4D53-A6A2-0E25F5043F4C}" type="pres">
      <dgm:prSet presAssocID="{5988E6A7-082D-4400-A138-3D9F79A0AAFB}" presName="parentText" presStyleLbl="node1" presStyleIdx="2" presStyleCnt="5" custScaleX="99014" custScaleY="1039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3DDD6-9247-422D-9EFA-841D4F81E077}" type="pres">
      <dgm:prSet presAssocID="{5988E6A7-082D-4400-A138-3D9F79A0AAFB}" presName="negativeSpace" presStyleCnt="0"/>
      <dgm:spPr/>
    </dgm:pt>
    <dgm:pt modelId="{D9E0A698-E4C4-41B3-8577-2428BF36DA9C}" type="pres">
      <dgm:prSet presAssocID="{5988E6A7-082D-4400-A138-3D9F79A0AAFB}" presName="childText" presStyleLbl="conFgAcc1" presStyleIdx="2" presStyleCnt="5">
        <dgm:presLayoutVars>
          <dgm:bulletEnabled val="1"/>
        </dgm:presLayoutVars>
      </dgm:prSet>
      <dgm:spPr>
        <a:xfrm>
          <a:off x="0" y="168750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51DAEDE6-701A-492B-A91C-6663197C0657}" type="pres">
      <dgm:prSet presAssocID="{368FA117-8AEA-4C80-B332-CDC1BCA13B5B}" presName="spaceBetweenRectangles" presStyleCnt="0"/>
      <dgm:spPr/>
    </dgm:pt>
    <dgm:pt modelId="{AEB7BA2E-07DE-4526-A102-534F00FA8173}" type="pres">
      <dgm:prSet presAssocID="{17BB7C52-2607-48EC-A580-5C42C41747C5}" presName="parentLin" presStyleCnt="0"/>
      <dgm:spPr/>
    </dgm:pt>
    <dgm:pt modelId="{40688314-ADFA-4251-B9E2-BE0052C62AEC}" type="pres">
      <dgm:prSet presAssocID="{17BB7C52-2607-48EC-A580-5C42C41747C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3592DF5-E58A-4430-9FCB-341004DF735E}" type="pres">
      <dgm:prSet presAssocID="{17BB7C52-2607-48EC-A580-5C42C41747C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9AB4B-2A9A-4AA7-A394-F9E53E724F19}" type="pres">
      <dgm:prSet presAssocID="{17BB7C52-2607-48EC-A580-5C42C41747C5}" presName="negativeSpace" presStyleCnt="0"/>
      <dgm:spPr/>
    </dgm:pt>
    <dgm:pt modelId="{53A7BF36-7EF5-4457-AEDD-B40C0F9A1169}" type="pres">
      <dgm:prSet presAssocID="{17BB7C52-2607-48EC-A580-5C42C41747C5}" presName="childText" presStyleLbl="conFgAcc1" presStyleIdx="3" presStyleCnt="5">
        <dgm:presLayoutVars>
          <dgm:bulletEnabled val="1"/>
        </dgm:presLayoutVars>
      </dgm:prSet>
      <dgm:spPr>
        <a:xfrm>
          <a:off x="0" y="191430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3B69C9B-166E-45D1-8ABE-7CC06E8617E5}" type="pres">
      <dgm:prSet presAssocID="{171223B6-B0EC-4A35-8928-F623CBDDAC8B}" presName="spaceBetweenRectangles" presStyleCnt="0"/>
      <dgm:spPr/>
    </dgm:pt>
    <dgm:pt modelId="{C116E934-00EA-41E5-A505-3CF5F5B93B2D}" type="pres">
      <dgm:prSet presAssocID="{BB95F047-4BF1-45C2-90B7-4EA899491CEB}" presName="parentLin" presStyleCnt="0"/>
      <dgm:spPr/>
    </dgm:pt>
    <dgm:pt modelId="{ABF561CA-EB2F-4AD4-AAEA-E8ABFBBF2D97}" type="pres">
      <dgm:prSet presAssocID="{BB95F047-4BF1-45C2-90B7-4EA899491CE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2E5258D-6789-441D-9A72-40970E909578}" type="pres">
      <dgm:prSet presAssocID="{BB95F047-4BF1-45C2-90B7-4EA899491CEB}" presName="parentText" presStyleLbl="node1" presStyleIdx="4" presStyleCnt="5" custLinFactNeighborX="3448" custLinFactNeighborY="8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00885-7BB7-4897-B823-7856DD757B1B}" type="pres">
      <dgm:prSet presAssocID="{BB95F047-4BF1-45C2-90B7-4EA899491CEB}" presName="negativeSpace" presStyleCnt="0"/>
      <dgm:spPr/>
    </dgm:pt>
    <dgm:pt modelId="{AB57460E-EB31-4BE1-83B9-BB0DA2355196}" type="pres">
      <dgm:prSet presAssocID="{BB95F047-4BF1-45C2-90B7-4EA899491CEB}" presName="childText" presStyleLbl="conFgAcc1" presStyleIdx="4" presStyleCnt="5">
        <dgm:presLayoutVars>
          <dgm:bulletEnabled val="1"/>
        </dgm:presLayoutVars>
      </dgm:prSet>
      <dgm:spPr>
        <a:xfrm>
          <a:off x="0" y="2141100"/>
          <a:ext cx="5486400" cy="1260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ACB686BC-1F37-4BF3-A489-DD2AFA636352}" srcId="{F7D00B28-989D-4DAA-A204-8C938668B438}" destId="{17BB7C52-2607-48EC-A580-5C42C41747C5}" srcOrd="3" destOrd="0" parTransId="{CCC46DAD-7617-4D99-88A0-540AB4FAD4EF}" sibTransId="{171223B6-B0EC-4A35-8928-F623CBDDAC8B}"/>
    <dgm:cxn modelId="{24CBC651-5F28-46C8-A73F-1E795502C5FB}" type="presOf" srcId="{BB95F047-4BF1-45C2-90B7-4EA899491CEB}" destId="{ABF561CA-EB2F-4AD4-AAEA-E8ABFBBF2D97}" srcOrd="0" destOrd="0" presId="urn:microsoft.com/office/officeart/2005/8/layout/list1"/>
    <dgm:cxn modelId="{D845F8B0-F893-4D04-B539-56B41C28411A}" type="presOf" srcId="{6B53AD20-E9A5-4AEE-94F0-FB3DBF32609F}" destId="{4B2DCE2A-1B9B-4A19-AEF5-B508241E5825}" srcOrd="0" destOrd="0" presId="urn:microsoft.com/office/officeart/2005/8/layout/list1"/>
    <dgm:cxn modelId="{907DFF37-A240-4085-A151-D841872663E6}" type="presOf" srcId="{D557ED6B-EE60-4C71-921B-FD8C9104ADD2}" destId="{FAB2C061-A7EB-4C9B-AF71-8A9E52302DEE}" srcOrd="1" destOrd="0" presId="urn:microsoft.com/office/officeart/2005/8/layout/list1"/>
    <dgm:cxn modelId="{A6B0DCCE-12C4-4F59-A9F4-73B5C1221F8D}" srcId="{F7D00B28-989D-4DAA-A204-8C938668B438}" destId="{BB95F047-4BF1-45C2-90B7-4EA899491CEB}" srcOrd="4" destOrd="0" parTransId="{2FC0BE4D-88A6-4CEC-B5C3-A24BC71BFBF9}" sibTransId="{368966AD-5448-4C75-9555-C65868B5D048}"/>
    <dgm:cxn modelId="{40DFF1B6-C271-4FBF-931D-2F6679CB90DF}" type="presOf" srcId="{BB95F047-4BF1-45C2-90B7-4EA899491CEB}" destId="{02E5258D-6789-441D-9A72-40970E909578}" srcOrd="1" destOrd="0" presId="urn:microsoft.com/office/officeart/2005/8/layout/list1"/>
    <dgm:cxn modelId="{B574D8BD-0F88-4653-AA51-F40563F34922}" type="presOf" srcId="{5988E6A7-082D-4400-A138-3D9F79A0AAFB}" destId="{729BA8A1-7630-4681-843B-D2924DF2FEB4}" srcOrd="0" destOrd="0" presId="urn:microsoft.com/office/officeart/2005/8/layout/list1"/>
    <dgm:cxn modelId="{C2EAB828-158B-4606-93F7-7AB513E5AC1B}" type="presOf" srcId="{17BB7C52-2607-48EC-A580-5C42C41747C5}" destId="{13592DF5-E58A-4430-9FCB-341004DF735E}" srcOrd="1" destOrd="0" presId="urn:microsoft.com/office/officeart/2005/8/layout/list1"/>
    <dgm:cxn modelId="{58185F8B-1545-43A1-B1AF-576EA0A559B1}" type="presOf" srcId="{17BB7C52-2607-48EC-A580-5C42C41747C5}" destId="{40688314-ADFA-4251-B9E2-BE0052C62AEC}" srcOrd="0" destOrd="0" presId="urn:microsoft.com/office/officeart/2005/8/layout/list1"/>
    <dgm:cxn modelId="{38DBC00A-D6F3-4AAB-8575-DCA937F4F92A}" type="presOf" srcId="{D557ED6B-EE60-4C71-921B-FD8C9104ADD2}" destId="{FC6B3C6F-F920-4DF4-BEBD-B8620B56CD48}" srcOrd="0" destOrd="0" presId="urn:microsoft.com/office/officeart/2005/8/layout/list1"/>
    <dgm:cxn modelId="{2680712C-78ED-4181-8677-1B372A090636}" srcId="{F7D00B28-989D-4DAA-A204-8C938668B438}" destId="{6B53AD20-E9A5-4AEE-94F0-FB3DBF32609F}" srcOrd="1" destOrd="0" parTransId="{5D5B0C7E-4A4A-4D7B-A2C6-B4E1CEAA809B}" sibTransId="{F836447C-7E7E-4DDB-8EE3-E5E3867E3873}"/>
    <dgm:cxn modelId="{7BBB27FB-3F50-4BED-9C62-C1B46171AE49}" type="presOf" srcId="{5988E6A7-082D-4400-A138-3D9F79A0AAFB}" destId="{B7361F9F-B4ED-4D53-A6A2-0E25F5043F4C}" srcOrd="1" destOrd="0" presId="urn:microsoft.com/office/officeart/2005/8/layout/list1"/>
    <dgm:cxn modelId="{EBEBB2CE-4E6F-474F-B5CA-CBAFBCD17D54}" type="presOf" srcId="{F7D00B28-989D-4DAA-A204-8C938668B438}" destId="{9925E5D6-9D11-4711-906D-174D0FB15634}" srcOrd="0" destOrd="0" presId="urn:microsoft.com/office/officeart/2005/8/layout/list1"/>
    <dgm:cxn modelId="{038E3440-CB44-4E1B-B018-C18EBFF6A430}" type="presOf" srcId="{6B53AD20-E9A5-4AEE-94F0-FB3DBF32609F}" destId="{372C009B-F5FF-4500-A222-A83E203356DC}" srcOrd="1" destOrd="0" presId="urn:microsoft.com/office/officeart/2005/8/layout/list1"/>
    <dgm:cxn modelId="{2C90B81C-C334-47D4-B02D-78FE24B923DD}" srcId="{F7D00B28-989D-4DAA-A204-8C938668B438}" destId="{5988E6A7-082D-4400-A138-3D9F79A0AAFB}" srcOrd="2" destOrd="0" parTransId="{7F989624-BD1F-4396-941C-260E2A81E54A}" sibTransId="{368FA117-8AEA-4C80-B332-CDC1BCA13B5B}"/>
    <dgm:cxn modelId="{73125E5D-FF21-4FBA-BCD0-F1028BB60393}" srcId="{F7D00B28-989D-4DAA-A204-8C938668B438}" destId="{D557ED6B-EE60-4C71-921B-FD8C9104ADD2}" srcOrd="0" destOrd="0" parTransId="{153DE352-6FF1-457D-8734-3816C23CFF02}" sibTransId="{A53F2888-B745-44FD-B870-FDD57F9D62D7}"/>
    <dgm:cxn modelId="{FE48D943-926B-4CEB-BB4B-23A2E65EFF2B}" type="presParOf" srcId="{9925E5D6-9D11-4711-906D-174D0FB15634}" destId="{4273B10C-E10C-49E5-B5F0-5C2363239FB2}" srcOrd="0" destOrd="0" presId="urn:microsoft.com/office/officeart/2005/8/layout/list1"/>
    <dgm:cxn modelId="{DDAFBE43-FC5D-4481-B9EB-EF5567699714}" type="presParOf" srcId="{4273B10C-E10C-49E5-B5F0-5C2363239FB2}" destId="{FC6B3C6F-F920-4DF4-BEBD-B8620B56CD48}" srcOrd="0" destOrd="0" presId="urn:microsoft.com/office/officeart/2005/8/layout/list1"/>
    <dgm:cxn modelId="{D9FF811F-45FB-4C81-B279-9B810198CAA1}" type="presParOf" srcId="{4273B10C-E10C-49E5-B5F0-5C2363239FB2}" destId="{FAB2C061-A7EB-4C9B-AF71-8A9E52302DEE}" srcOrd="1" destOrd="0" presId="urn:microsoft.com/office/officeart/2005/8/layout/list1"/>
    <dgm:cxn modelId="{48FC6E6D-DE59-43F2-80DA-68AD43EB739C}" type="presParOf" srcId="{9925E5D6-9D11-4711-906D-174D0FB15634}" destId="{7D028D3C-5905-49DA-8D4E-FAB6C7D1FE9F}" srcOrd="1" destOrd="0" presId="urn:microsoft.com/office/officeart/2005/8/layout/list1"/>
    <dgm:cxn modelId="{F668DE29-DF81-42EB-B020-F3C242BEB304}" type="presParOf" srcId="{9925E5D6-9D11-4711-906D-174D0FB15634}" destId="{677879C5-5B49-41F7-86C3-730B118A5C83}" srcOrd="2" destOrd="0" presId="urn:microsoft.com/office/officeart/2005/8/layout/list1"/>
    <dgm:cxn modelId="{D1EECABF-1687-4237-8A48-CBEE3BAF1A15}" type="presParOf" srcId="{9925E5D6-9D11-4711-906D-174D0FB15634}" destId="{BA1E54F7-9B8D-4012-BA8D-05BBCA23E03D}" srcOrd="3" destOrd="0" presId="urn:microsoft.com/office/officeart/2005/8/layout/list1"/>
    <dgm:cxn modelId="{5D6BCBFE-045F-4148-89C2-A36E4F29C846}" type="presParOf" srcId="{9925E5D6-9D11-4711-906D-174D0FB15634}" destId="{AC547611-A64F-4718-B8E6-12DC2CDE49E2}" srcOrd="4" destOrd="0" presId="urn:microsoft.com/office/officeart/2005/8/layout/list1"/>
    <dgm:cxn modelId="{04AC179B-D495-4166-98A3-2FF4E6B174E3}" type="presParOf" srcId="{AC547611-A64F-4718-B8E6-12DC2CDE49E2}" destId="{4B2DCE2A-1B9B-4A19-AEF5-B508241E5825}" srcOrd="0" destOrd="0" presId="urn:microsoft.com/office/officeart/2005/8/layout/list1"/>
    <dgm:cxn modelId="{592E3A0F-EEA2-475A-A00C-B2A75E3DC6D3}" type="presParOf" srcId="{AC547611-A64F-4718-B8E6-12DC2CDE49E2}" destId="{372C009B-F5FF-4500-A222-A83E203356DC}" srcOrd="1" destOrd="0" presId="urn:microsoft.com/office/officeart/2005/8/layout/list1"/>
    <dgm:cxn modelId="{D31DC7B3-86A1-4969-9AC7-53B0DDB59373}" type="presParOf" srcId="{9925E5D6-9D11-4711-906D-174D0FB15634}" destId="{72D34001-7D03-4591-A9E2-3529CAFA7DFA}" srcOrd="5" destOrd="0" presId="urn:microsoft.com/office/officeart/2005/8/layout/list1"/>
    <dgm:cxn modelId="{1BA7D4B5-9DCE-4F9C-B27E-F56937FA1DE3}" type="presParOf" srcId="{9925E5D6-9D11-4711-906D-174D0FB15634}" destId="{F3CD32F6-B035-4EDF-95B3-7E31D9710A70}" srcOrd="6" destOrd="0" presId="urn:microsoft.com/office/officeart/2005/8/layout/list1"/>
    <dgm:cxn modelId="{86CC2AA5-44A7-4914-A2CB-0E69ED72E3F0}" type="presParOf" srcId="{9925E5D6-9D11-4711-906D-174D0FB15634}" destId="{979DA82B-6387-4BBA-8BB1-8AE8C40270EB}" srcOrd="7" destOrd="0" presId="urn:microsoft.com/office/officeart/2005/8/layout/list1"/>
    <dgm:cxn modelId="{5284094E-78DF-4582-B129-BEE23BC780FE}" type="presParOf" srcId="{9925E5D6-9D11-4711-906D-174D0FB15634}" destId="{841DB152-0794-46DC-9093-019BC2EC5FB2}" srcOrd="8" destOrd="0" presId="urn:microsoft.com/office/officeart/2005/8/layout/list1"/>
    <dgm:cxn modelId="{444D79C1-1A14-47CE-BFDC-6E6460259372}" type="presParOf" srcId="{841DB152-0794-46DC-9093-019BC2EC5FB2}" destId="{729BA8A1-7630-4681-843B-D2924DF2FEB4}" srcOrd="0" destOrd="0" presId="urn:microsoft.com/office/officeart/2005/8/layout/list1"/>
    <dgm:cxn modelId="{E64B24F0-1379-49A1-BABD-7438AF72A28E}" type="presParOf" srcId="{841DB152-0794-46DC-9093-019BC2EC5FB2}" destId="{B7361F9F-B4ED-4D53-A6A2-0E25F5043F4C}" srcOrd="1" destOrd="0" presId="urn:microsoft.com/office/officeart/2005/8/layout/list1"/>
    <dgm:cxn modelId="{C60507B8-A17B-4330-8B08-018F94FA62AD}" type="presParOf" srcId="{9925E5D6-9D11-4711-906D-174D0FB15634}" destId="{A833DDD6-9247-422D-9EFA-841D4F81E077}" srcOrd="9" destOrd="0" presId="urn:microsoft.com/office/officeart/2005/8/layout/list1"/>
    <dgm:cxn modelId="{6DB3503F-D631-4A05-AE88-AAF46D5F40D3}" type="presParOf" srcId="{9925E5D6-9D11-4711-906D-174D0FB15634}" destId="{D9E0A698-E4C4-41B3-8577-2428BF36DA9C}" srcOrd="10" destOrd="0" presId="urn:microsoft.com/office/officeart/2005/8/layout/list1"/>
    <dgm:cxn modelId="{37A7D281-3AB1-4325-A6AA-29E5E937363A}" type="presParOf" srcId="{9925E5D6-9D11-4711-906D-174D0FB15634}" destId="{51DAEDE6-701A-492B-A91C-6663197C0657}" srcOrd="11" destOrd="0" presId="urn:microsoft.com/office/officeart/2005/8/layout/list1"/>
    <dgm:cxn modelId="{C7DF55F1-A658-4073-A996-7CD2DF790BF2}" type="presParOf" srcId="{9925E5D6-9D11-4711-906D-174D0FB15634}" destId="{AEB7BA2E-07DE-4526-A102-534F00FA8173}" srcOrd="12" destOrd="0" presId="urn:microsoft.com/office/officeart/2005/8/layout/list1"/>
    <dgm:cxn modelId="{92BEB850-06DA-4722-908E-1C90432EE311}" type="presParOf" srcId="{AEB7BA2E-07DE-4526-A102-534F00FA8173}" destId="{40688314-ADFA-4251-B9E2-BE0052C62AEC}" srcOrd="0" destOrd="0" presId="urn:microsoft.com/office/officeart/2005/8/layout/list1"/>
    <dgm:cxn modelId="{EC990C3B-DEF9-4261-819A-0B07405C5B6E}" type="presParOf" srcId="{AEB7BA2E-07DE-4526-A102-534F00FA8173}" destId="{13592DF5-E58A-4430-9FCB-341004DF735E}" srcOrd="1" destOrd="0" presId="urn:microsoft.com/office/officeart/2005/8/layout/list1"/>
    <dgm:cxn modelId="{5D712DA3-FF71-430B-A8B8-C2F02F3CE14C}" type="presParOf" srcId="{9925E5D6-9D11-4711-906D-174D0FB15634}" destId="{A419AB4B-2A9A-4AA7-A394-F9E53E724F19}" srcOrd="13" destOrd="0" presId="urn:microsoft.com/office/officeart/2005/8/layout/list1"/>
    <dgm:cxn modelId="{20A8140B-5336-4309-A0BD-D81D1B8D1D3C}" type="presParOf" srcId="{9925E5D6-9D11-4711-906D-174D0FB15634}" destId="{53A7BF36-7EF5-4457-AEDD-B40C0F9A1169}" srcOrd="14" destOrd="0" presId="urn:microsoft.com/office/officeart/2005/8/layout/list1"/>
    <dgm:cxn modelId="{2099D765-795A-4616-B2C6-4B3CB31CA380}" type="presParOf" srcId="{9925E5D6-9D11-4711-906D-174D0FB15634}" destId="{63B69C9B-166E-45D1-8ABE-7CC06E8617E5}" srcOrd="15" destOrd="0" presId="urn:microsoft.com/office/officeart/2005/8/layout/list1"/>
    <dgm:cxn modelId="{38A958CE-9A72-4BDF-A046-68149CF83A52}" type="presParOf" srcId="{9925E5D6-9D11-4711-906D-174D0FB15634}" destId="{C116E934-00EA-41E5-A505-3CF5F5B93B2D}" srcOrd="16" destOrd="0" presId="urn:microsoft.com/office/officeart/2005/8/layout/list1"/>
    <dgm:cxn modelId="{10543FC4-0DCA-4407-91FE-C2FD153EB89C}" type="presParOf" srcId="{C116E934-00EA-41E5-A505-3CF5F5B93B2D}" destId="{ABF561CA-EB2F-4AD4-AAEA-E8ABFBBF2D97}" srcOrd="0" destOrd="0" presId="urn:microsoft.com/office/officeart/2005/8/layout/list1"/>
    <dgm:cxn modelId="{F8EA70A3-7B9A-403B-8D78-E2DD0514A093}" type="presParOf" srcId="{C116E934-00EA-41E5-A505-3CF5F5B93B2D}" destId="{02E5258D-6789-441D-9A72-40970E909578}" srcOrd="1" destOrd="0" presId="urn:microsoft.com/office/officeart/2005/8/layout/list1"/>
    <dgm:cxn modelId="{29205579-2F49-434F-B0C0-F2CBE08F362C}" type="presParOf" srcId="{9925E5D6-9D11-4711-906D-174D0FB15634}" destId="{EB800885-7BB7-4897-B823-7856DD757B1B}" srcOrd="17" destOrd="0" presId="urn:microsoft.com/office/officeart/2005/8/layout/list1"/>
    <dgm:cxn modelId="{6177B7B3-80A4-4603-841C-8DD4B15C93B8}" type="presParOf" srcId="{9925E5D6-9D11-4711-906D-174D0FB15634}" destId="{AB57460E-EB31-4BE1-83B9-BB0DA235519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FDE6E1-A1E9-41E8-A46F-A232C01619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B83DA-DCD3-4DE3-AC04-460F7279EA2D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1344240"/>
          <a:ext cx="3840480" cy="177120"/>
        </a:xfrm>
        <a:prstGeom prst="roundRect">
          <a:avLst/>
        </a:prstGeom>
        <a:ln/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rPr>
            <a:t>обеспечение </a:t>
          </a:r>
          <a:r>
            <a:rPr lang="ru-RU" sz="1800" dirty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rPr>
            <a:t>высокого качества российского образования в соответствии с меняющимися запросами населения и перспективными задачами развития российского общества и экономики; </a:t>
          </a:r>
        </a:p>
      </dgm:t>
    </dgm:pt>
    <dgm:pt modelId="{95DF9C97-4CCD-415A-AF89-C87822406CC5}" type="parTrans" cxnId="{FCFA76CE-01E2-4F9E-9487-1A156F0B3B46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0EB502CF-50D3-425D-8DB1-6D5DB557C6D1}" type="sibTrans" cxnId="{FCFA76CE-01E2-4F9E-9487-1A156F0B3B46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41D15C15-330F-41C6-9392-21E05D4A3994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xfrm>
          <a:off x="274320" y="1616400"/>
          <a:ext cx="3840480" cy="177120"/>
        </a:xfrm>
        <a:prstGeom prst="roundRect">
          <a:avLst/>
        </a:prstGeom>
        <a:ln/>
      </dgm:spPr>
      <dgm:t>
        <a:bodyPr/>
        <a:lstStyle/>
        <a:p>
          <a:r>
            <a:rPr lang="ru-RU" sz="1800" dirty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rPr>
            <a:t>повышение эффективности реализации молодежной политики в интересах инновационного социально ориентированного развития страны. </a:t>
          </a:r>
        </a:p>
      </dgm:t>
    </dgm:pt>
    <dgm:pt modelId="{17BBCF83-0FC8-4223-B628-E103425CBBE4}" type="parTrans" cxnId="{9058108C-2909-4500-814A-639DA155B053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A91CA50A-C35E-4FD2-A455-03C7D439F736}" type="sibTrans" cxnId="{9058108C-2909-4500-814A-639DA155B053}">
      <dgm:prSet/>
      <dgm:spPr/>
      <dgm:t>
        <a:bodyPr/>
        <a:lstStyle/>
        <a:p>
          <a:endParaRPr lang="ru-RU" sz="1800">
            <a:latin typeface="Century Gothic" panose="020B0502020202020204" pitchFamily="34" charset="0"/>
          </a:endParaRPr>
        </a:p>
      </dgm:t>
    </dgm:pt>
    <dgm:pt modelId="{47BCA4A2-7940-494B-92DB-1632EF9F34B9}" type="pres">
      <dgm:prSet presAssocID="{43FDE6E1-A1E9-41E8-A46F-A232C01619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B62356-1C88-4ABA-8817-978B3CA936BF}" type="pres">
      <dgm:prSet presAssocID="{E1BB83DA-DCD3-4DE3-AC04-460F7279EA2D}" presName="parentLin" presStyleCnt="0"/>
      <dgm:spPr/>
    </dgm:pt>
    <dgm:pt modelId="{7B66E42D-01AE-43ED-A660-4D299E4AD221}" type="pres">
      <dgm:prSet presAssocID="{E1BB83DA-DCD3-4DE3-AC04-460F7279EA2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3AE4946-BE8E-4CD7-8951-554B43730B9D}" type="pres">
      <dgm:prSet presAssocID="{E1BB83DA-DCD3-4DE3-AC04-460F7279EA2D}" presName="parentText" presStyleLbl="node1" presStyleIdx="0" presStyleCnt="2" custLinFactNeighborX="-13793" custLinFactNeighborY="-1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235C2-2BA9-437D-BD2F-8081DE9982BA}" type="pres">
      <dgm:prSet presAssocID="{E1BB83DA-DCD3-4DE3-AC04-460F7279EA2D}" presName="negativeSpace" presStyleCnt="0"/>
      <dgm:spPr/>
    </dgm:pt>
    <dgm:pt modelId="{7CEA7C82-1FF5-40E1-8E88-C7EF19D4B9DA}" type="pres">
      <dgm:prSet presAssocID="{E1BB83DA-DCD3-4DE3-AC04-460F7279EA2D}" presName="childText" presStyleLbl="conFgAcc1" presStyleIdx="0" presStyleCnt="2">
        <dgm:presLayoutVars>
          <dgm:bulletEnabled val="1"/>
        </dgm:presLayoutVars>
      </dgm:prSet>
      <dgm:spPr>
        <a:xfrm>
          <a:off x="0" y="1432800"/>
          <a:ext cx="5486400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24CCCC2B-0A86-4D26-BEF0-655C43A47995}" type="pres">
      <dgm:prSet presAssocID="{0EB502CF-50D3-425D-8DB1-6D5DB557C6D1}" presName="spaceBetweenRectangles" presStyleCnt="0"/>
      <dgm:spPr/>
    </dgm:pt>
    <dgm:pt modelId="{54D510C0-709E-4E45-B17D-873E69DACC68}" type="pres">
      <dgm:prSet presAssocID="{41D15C15-330F-41C6-9392-21E05D4A3994}" presName="parentLin" presStyleCnt="0"/>
      <dgm:spPr/>
    </dgm:pt>
    <dgm:pt modelId="{E3619DB0-6077-437F-B466-8D8EB824085A}" type="pres">
      <dgm:prSet presAssocID="{41D15C15-330F-41C6-9392-21E05D4A399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7245410-204A-4A06-8EDC-7D52979B6452}" type="pres">
      <dgm:prSet presAssocID="{41D15C15-330F-41C6-9392-21E05D4A39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8E328-239D-4F2E-81B2-2F75FA3C6495}" type="pres">
      <dgm:prSet presAssocID="{41D15C15-330F-41C6-9392-21E05D4A3994}" presName="negativeSpace" presStyleCnt="0"/>
      <dgm:spPr/>
    </dgm:pt>
    <dgm:pt modelId="{5D822437-C890-4C4C-9F6D-F596B54AA8EA}" type="pres">
      <dgm:prSet presAssocID="{41D15C15-330F-41C6-9392-21E05D4A3994}" presName="childText" presStyleLbl="conFgAcc1" presStyleIdx="1" presStyleCnt="2">
        <dgm:presLayoutVars>
          <dgm:bulletEnabled val="1"/>
        </dgm:presLayoutVars>
      </dgm:prSet>
      <dgm:spPr>
        <a:xfrm>
          <a:off x="0" y="1704960"/>
          <a:ext cx="5486400" cy="151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92F45213-FEDF-4F96-931E-4F30C9959C41}" type="presOf" srcId="{E1BB83DA-DCD3-4DE3-AC04-460F7279EA2D}" destId="{7B66E42D-01AE-43ED-A660-4D299E4AD221}" srcOrd="0" destOrd="0" presId="urn:microsoft.com/office/officeart/2005/8/layout/list1"/>
    <dgm:cxn modelId="{829767B8-EA27-48A3-A85B-CEB093F91ABE}" type="presOf" srcId="{E1BB83DA-DCD3-4DE3-AC04-460F7279EA2D}" destId="{D3AE4946-BE8E-4CD7-8951-554B43730B9D}" srcOrd="1" destOrd="0" presId="urn:microsoft.com/office/officeart/2005/8/layout/list1"/>
    <dgm:cxn modelId="{8F454A09-7B39-4241-82DE-152937A4C9EE}" type="presOf" srcId="{43FDE6E1-A1E9-41E8-A46F-A232C016197E}" destId="{47BCA4A2-7940-494B-92DB-1632EF9F34B9}" srcOrd="0" destOrd="0" presId="urn:microsoft.com/office/officeart/2005/8/layout/list1"/>
    <dgm:cxn modelId="{48AA1BEA-89AB-4BA2-884D-15DF3399303E}" type="presOf" srcId="{41D15C15-330F-41C6-9392-21E05D4A3994}" destId="{A7245410-204A-4A06-8EDC-7D52979B6452}" srcOrd="1" destOrd="0" presId="urn:microsoft.com/office/officeart/2005/8/layout/list1"/>
    <dgm:cxn modelId="{FCFA76CE-01E2-4F9E-9487-1A156F0B3B46}" srcId="{43FDE6E1-A1E9-41E8-A46F-A232C016197E}" destId="{E1BB83DA-DCD3-4DE3-AC04-460F7279EA2D}" srcOrd="0" destOrd="0" parTransId="{95DF9C97-4CCD-415A-AF89-C87822406CC5}" sibTransId="{0EB502CF-50D3-425D-8DB1-6D5DB557C6D1}"/>
    <dgm:cxn modelId="{79EC118B-E75C-45EA-8965-9C70B13BB759}" type="presOf" srcId="{41D15C15-330F-41C6-9392-21E05D4A3994}" destId="{E3619DB0-6077-437F-B466-8D8EB824085A}" srcOrd="0" destOrd="0" presId="urn:microsoft.com/office/officeart/2005/8/layout/list1"/>
    <dgm:cxn modelId="{9058108C-2909-4500-814A-639DA155B053}" srcId="{43FDE6E1-A1E9-41E8-A46F-A232C016197E}" destId="{41D15C15-330F-41C6-9392-21E05D4A3994}" srcOrd="1" destOrd="0" parTransId="{17BBCF83-0FC8-4223-B628-E103425CBBE4}" sibTransId="{A91CA50A-C35E-4FD2-A455-03C7D439F736}"/>
    <dgm:cxn modelId="{E04CBC4D-3DFC-4606-B492-72119F774DA5}" type="presParOf" srcId="{47BCA4A2-7940-494B-92DB-1632EF9F34B9}" destId="{E2B62356-1C88-4ABA-8817-978B3CA936BF}" srcOrd="0" destOrd="0" presId="urn:microsoft.com/office/officeart/2005/8/layout/list1"/>
    <dgm:cxn modelId="{A7269E51-760B-4066-A88F-0CF92DC18259}" type="presParOf" srcId="{E2B62356-1C88-4ABA-8817-978B3CA936BF}" destId="{7B66E42D-01AE-43ED-A660-4D299E4AD221}" srcOrd="0" destOrd="0" presId="urn:microsoft.com/office/officeart/2005/8/layout/list1"/>
    <dgm:cxn modelId="{EEFA2F3A-307D-46D3-B97B-2A3DCE1B85EC}" type="presParOf" srcId="{E2B62356-1C88-4ABA-8817-978B3CA936BF}" destId="{D3AE4946-BE8E-4CD7-8951-554B43730B9D}" srcOrd="1" destOrd="0" presId="urn:microsoft.com/office/officeart/2005/8/layout/list1"/>
    <dgm:cxn modelId="{B6526C90-CDB2-4535-A152-3AD01ED01346}" type="presParOf" srcId="{47BCA4A2-7940-494B-92DB-1632EF9F34B9}" destId="{B25235C2-2BA9-437D-BD2F-8081DE9982BA}" srcOrd="1" destOrd="0" presId="urn:microsoft.com/office/officeart/2005/8/layout/list1"/>
    <dgm:cxn modelId="{D8856076-7158-4B91-9F50-AB9FDB71BA6D}" type="presParOf" srcId="{47BCA4A2-7940-494B-92DB-1632EF9F34B9}" destId="{7CEA7C82-1FF5-40E1-8E88-C7EF19D4B9DA}" srcOrd="2" destOrd="0" presId="urn:microsoft.com/office/officeart/2005/8/layout/list1"/>
    <dgm:cxn modelId="{55E8503E-CAF1-430F-BBD0-F8CDDDEFF493}" type="presParOf" srcId="{47BCA4A2-7940-494B-92DB-1632EF9F34B9}" destId="{24CCCC2B-0A86-4D26-BEF0-655C43A47995}" srcOrd="3" destOrd="0" presId="urn:microsoft.com/office/officeart/2005/8/layout/list1"/>
    <dgm:cxn modelId="{5AD55A1A-73F3-4D27-A374-23440A463E7C}" type="presParOf" srcId="{47BCA4A2-7940-494B-92DB-1632EF9F34B9}" destId="{54D510C0-709E-4E45-B17D-873E69DACC68}" srcOrd="4" destOrd="0" presId="urn:microsoft.com/office/officeart/2005/8/layout/list1"/>
    <dgm:cxn modelId="{0AFF9F50-5FD0-4FAF-80A1-2F9ABA16BECD}" type="presParOf" srcId="{54D510C0-709E-4E45-B17D-873E69DACC68}" destId="{E3619DB0-6077-437F-B466-8D8EB824085A}" srcOrd="0" destOrd="0" presId="urn:microsoft.com/office/officeart/2005/8/layout/list1"/>
    <dgm:cxn modelId="{CAD39CF6-88FB-4034-8F80-B34A4EF30784}" type="presParOf" srcId="{54D510C0-709E-4E45-B17D-873E69DACC68}" destId="{A7245410-204A-4A06-8EDC-7D52979B6452}" srcOrd="1" destOrd="0" presId="urn:microsoft.com/office/officeart/2005/8/layout/list1"/>
    <dgm:cxn modelId="{36AF43C2-8999-4824-B04E-319646199116}" type="presParOf" srcId="{47BCA4A2-7940-494B-92DB-1632EF9F34B9}" destId="{FE88E328-239D-4F2E-81B2-2F75FA3C6495}" srcOrd="5" destOrd="0" presId="urn:microsoft.com/office/officeart/2005/8/layout/list1"/>
    <dgm:cxn modelId="{0A038D3B-2B92-4E95-98C6-784E60711FE2}" type="presParOf" srcId="{47BCA4A2-7940-494B-92DB-1632EF9F34B9}" destId="{5D822437-C890-4C4C-9F6D-F596B54AA8E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879C5-5B49-41F7-86C3-730B118A5C83}">
      <dsp:nvSpPr>
        <dsp:cNvPr id="0" name=""/>
        <dsp:cNvSpPr/>
      </dsp:nvSpPr>
      <dsp:spPr>
        <a:xfrm>
          <a:off x="0" y="385306"/>
          <a:ext cx="8352928" cy="529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2C061-A7EB-4C9B-AF71-8A9E52302DEE}">
      <dsp:nvSpPr>
        <dsp:cNvPr id="0" name=""/>
        <dsp:cNvSpPr/>
      </dsp:nvSpPr>
      <dsp:spPr>
        <a:xfrm>
          <a:off x="417646" y="75346"/>
          <a:ext cx="5847049" cy="619920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формирование гибкой, подотчетной обществу системы непрерывного образования, развивающей человеческий потенциал и обеспечивающей текущие и перспективные потребности социально-экономического развития РФ; </a:t>
          </a:r>
        </a:p>
      </dsp:txBody>
      <dsp:txXfrm>
        <a:off x="447908" y="105608"/>
        <a:ext cx="5786525" cy="559396"/>
      </dsp:txXfrm>
    </dsp:sp>
    <dsp:sp modelId="{F3CD32F6-B035-4EDF-95B3-7E31D9710A70}">
      <dsp:nvSpPr>
        <dsp:cNvPr id="0" name=""/>
        <dsp:cNvSpPr/>
      </dsp:nvSpPr>
      <dsp:spPr>
        <a:xfrm>
          <a:off x="0" y="1337866"/>
          <a:ext cx="8352928" cy="529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C009B-F5FF-4500-A222-A83E203356DC}">
      <dsp:nvSpPr>
        <dsp:cNvPr id="0" name=""/>
        <dsp:cNvSpPr/>
      </dsp:nvSpPr>
      <dsp:spPr>
        <a:xfrm>
          <a:off x="417646" y="1027906"/>
          <a:ext cx="5847049" cy="619920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развитие инфраструктуры и организационно-экономических механизмов, обеспечивающих равную доступность услуг дошкольного, общего и дополнительного образования детей; </a:t>
          </a:r>
        </a:p>
      </dsp:txBody>
      <dsp:txXfrm>
        <a:off x="447908" y="1058168"/>
        <a:ext cx="5786525" cy="559396"/>
      </dsp:txXfrm>
    </dsp:sp>
    <dsp:sp modelId="{D9E0A698-E4C4-41B3-8577-2428BF36DA9C}">
      <dsp:nvSpPr>
        <dsp:cNvPr id="0" name=""/>
        <dsp:cNvSpPr/>
      </dsp:nvSpPr>
      <dsp:spPr>
        <a:xfrm>
          <a:off x="0" y="2314869"/>
          <a:ext cx="8352928" cy="529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61F9F-B4ED-4D53-A6A2-0E25F5043F4C}">
      <dsp:nvSpPr>
        <dsp:cNvPr id="0" name=""/>
        <dsp:cNvSpPr/>
      </dsp:nvSpPr>
      <dsp:spPr>
        <a:xfrm>
          <a:off x="417646" y="1980466"/>
          <a:ext cx="5789397" cy="644363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модернизация образовательных программ в системах дошкольного, общего и дополнительного образования детей, направленных на достижение современного качества учебных результатов и результатов социализации; </a:t>
          </a:r>
        </a:p>
      </dsp:txBody>
      <dsp:txXfrm>
        <a:off x="449101" y="2011921"/>
        <a:ext cx="5726487" cy="581453"/>
      </dsp:txXfrm>
    </dsp:sp>
    <dsp:sp modelId="{53A7BF36-7EF5-4457-AEDD-B40C0F9A1169}">
      <dsp:nvSpPr>
        <dsp:cNvPr id="0" name=""/>
        <dsp:cNvSpPr/>
      </dsp:nvSpPr>
      <dsp:spPr>
        <a:xfrm>
          <a:off x="0" y="3267429"/>
          <a:ext cx="8352928" cy="529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92DF5-E58A-4430-9FCB-341004DF735E}">
      <dsp:nvSpPr>
        <dsp:cNvPr id="0" name=""/>
        <dsp:cNvSpPr/>
      </dsp:nvSpPr>
      <dsp:spPr>
        <a:xfrm>
          <a:off x="417646" y="2957469"/>
          <a:ext cx="5847049" cy="619920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создание современной системы оценки качества образования на основе принципов открытости, объективности, прозрачности, общественно-профессионального участия; </a:t>
          </a:r>
        </a:p>
      </dsp:txBody>
      <dsp:txXfrm>
        <a:off x="447908" y="2987731"/>
        <a:ext cx="5786525" cy="559396"/>
      </dsp:txXfrm>
    </dsp:sp>
    <dsp:sp modelId="{AB57460E-EB31-4BE1-83B9-BB0DA2355196}">
      <dsp:nvSpPr>
        <dsp:cNvPr id="0" name=""/>
        <dsp:cNvSpPr/>
      </dsp:nvSpPr>
      <dsp:spPr>
        <a:xfrm>
          <a:off x="0" y="4219989"/>
          <a:ext cx="8352928" cy="529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5258D-6789-441D-9A72-40970E909578}">
      <dsp:nvSpPr>
        <dsp:cNvPr id="0" name=""/>
        <dsp:cNvSpPr/>
      </dsp:nvSpPr>
      <dsp:spPr>
        <a:xfrm>
          <a:off x="432046" y="3960441"/>
          <a:ext cx="5847049" cy="619920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rPr>
            <a:t>обеспечение эффективной системы по социализации и самореализации молодежи, развитию потенциала молодежи</a:t>
          </a:r>
          <a:r>
            <a:rPr lang="ru-RU" sz="900" kern="1200" dirty="0">
              <a:solidFill>
                <a:sysClr val="window" lastClr="FFFFFF"/>
              </a:solidFill>
              <a:latin typeface="Century Gothic" panose="020B0502020202020204" pitchFamily="34" charset="0"/>
              <a:ea typeface="+mn-ea"/>
              <a:cs typeface="+mn-cs"/>
            </a:rPr>
            <a:t>. </a:t>
          </a:r>
        </a:p>
      </dsp:txBody>
      <dsp:txXfrm>
        <a:off x="462308" y="3990703"/>
        <a:ext cx="5786525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A7C82-1FF5-40E1-8E88-C7EF19D4B9DA}">
      <dsp:nvSpPr>
        <dsp:cNvPr id="0" name=""/>
        <dsp:cNvSpPr/>
      </dsp:nvSpPr>
      <dsp:spPr>
        <a:xfrm>
          <a:off x="0" y="773343"/>
          <a:ext cx="8352928" cy="1285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E4946-BE8E-4CD7-8951-554B43730B9D}">
      <dsp:nvSpPr>
        <dsp:cNvPr id="0" name=""/>
        <dsp:cNvSpPr/>
      </dsp:nvSpPr>
      <dsp:spPr>
        <a:xfrm>
          <a:off x="360040" y="3"/>
          <a:ext cx="5847049" cy="1505520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rPr>
            <a:t>обеспечение </a:t>
          </a:r>
          <a:r>
            <a:rPr lang="ru-RU" sz="1800" kern="1200" dirty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rPr>
            <a:t>высокого качества российского образования в соответствии с меняющимися запросами населения и перспективными задачами развития российского общества и экономики; </a:t>
          </a:r>
        </a:p>
      </dsp:txBody>
      <dsp:txXfrm>
        <a:off x="433533" y="73496"/>
        <a:ext cx="5700063" cy="1358534"/>
      </dsp:txXfrm>
    </dsp:sp>
    <dsp:sp modelId="{5D822437-C890-4C4C-9F6D-F596B54AA8EA}">
      <dsp:nvSpPr>
        <dsp:cNvPr id="0" name=""/>
        <dsp:cNvSpPr/>
      </dsp:nvSpPr>
      <dsp:spPr>
        <a:xfrm>
          <a:off x="0" y="3086704"/>
          <a:ext cx="8352928" cy="1285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45410-204A-4A06-8EDC-7D52979B6452}">
      <dsp:nvSpPr>
        <dsp:cNvPr id="0" name=""/>
        <dsp:cNvSpPr/>
      </dsp:nvSpPr>
      <dsp:spPr>
        <a:xfrm>
          <a:off x="417646" y="2333944"/>
          <a:ext cx="5847049" cy="1505520"/>
        </a:xfrm>
        <a:prstGeom prst="round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rPr>
            <a:t>повышение эффективности реализации молодежной политики в интересах инновационного социально ориентированного развития страны. </a:t>
          </a:r>
        </a:p>
      </dsp:txBody>
      <dsp:txXfrm>
        <a:off x="491139" y="2407437"/>
        <a:ext cx="5700063" cy="1358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466B73-6298-462C-859B-05DAF24ECAC8}" type="datetimeFigureOut">
              <a:rPr lang="ru-RU" smtClean="0"/>
              <a:t>14.12.2016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C12D9-E162-420C-B30A-4E6D960C632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brcmiso.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448872" cy="1080120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dirty="0" smtClean="0"/>
          </a:p>
          <a:p>
            <a:r>
              <a:rPr lang="ru-RU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Анзор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Борисович Машуков,</a:t>
            </a:r>
          </a:p>
          <a:p>
            <a:r>
              <a:rPr lang="ru-RU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И.о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 директора  </a:t>
            </a:r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ГБУ 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КБР </a:t>
            </a:r>
          </a:p>
          <a:p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«Центр </a:t>
            </a:r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мониторинга и статистики образования» </a:t>
            </a:r>
            <a:r>
              <a:rPr lang="ru-RU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Минобрнауки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КБР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8400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Реализация </a:t>
            </a:r>
            <a:r>
              <a:rPr lang="ru-RU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мероприятий ФЦПРО </a:t>
            </a:r>
            <a:br>
              <a:rPr lang="ru-RU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2016 - 2020 годы </a:t>
            </a:r>
            <a:r>
              <a:rPr lang="ru-RU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lang="ru-RU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Кабардино-Балкарской Республике</a:t>
            </a:r>
            <a:r>
              <a:rPr lang="ru-RU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8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Результаты анкетирования по технической оснащенности РЦОИ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для организации, подготовки и проведения ЕГЭ 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6880379"/>
              </p:ext>
            </p:extLst>
          </p:nvPr>
        </p:nvGraphicFramePr>
        <p:xfrm>
          <a:off x="323527" y="1628800"/>
          <a:ext cx="8482331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832061"/>
                <a:gridCol w="832061"/>
                <a:gridCol w="832061"/>
                <a:gridCol w="1025800"/>
                <a:gridCol w="1025800"/>
                <a:gridCol w="907316"/>
                <a:gridCol w="756808"/>
                <a:gridCol w="756808"/>
                <a:gridCol w="756808"/>
                <a:gridCol w="756808"/>
              </a:tblGrid>
              <a:tr h="19032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РЦОИ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ППЭ, задействованных для проведения ЕГЭ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Промышленный сканер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Промышленный принтер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Рабочая станция для получения электронных образов бланков ответов участников ЕГЭ из ППЭ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Рабочая станция для загрузки электронных образов бланков ответов участников ЕГЭ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Рабочие станции специалистов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Сервер баз данных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Серверная стойка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хранения данных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2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ППЭ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ППЭ, задействованных для проведения ЕГЭ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аудиторий ППЭ, задействованных для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Рабочая станция для печати КИМ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Локальный лазерный принтер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Рабочая станция для авторизации (в штабе ППЭ)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Рабочая станция сканирования в ППЭ (в штабе ППЭ)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Сканер (в штабе ППЭ)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Резервный внешний CD-ROM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790" marR="57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0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</a:rPr>
              <a:t>План работы </a:t>
            </a:r>
            <a:b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</a:rPr>
              <a:t>рабочей группы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для 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</a:rPr>
              <a:t>выполнения работ по направлению «Развитие технологического обеспечения процедур оценки качества образования, в том числе: материально-техническое оснащение РЦОИ,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ППЭ»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</a:rPr>
            </a:br>
            <a:endParaRPr lang="ru-RU" sz="12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29848"/>
              </p:ext>
            </p:extLst>
          </p:nvPr>
        </p:nvGraphicFramePr>
        <p:xfrm>
          <a:off x="467545" y="1412777"/>
          <a:ext cx="8208911" cy="49685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61193"/>
                <a:gridCol w="2631778"/>
                <a:gridCol w="967468"/>
                <a:gridCol w="1368152"/>
                <a:gridCol w="2880320"/>
              </a:tblGrid>
              <a:tr h="798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п/п</a:t>
                      </a:r>
                      <a:endParaRPr lang="ru-RU" sz="8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Перечень </a:t>
                      </a:r>
                      <a:r>
                        <a:rPr lang="ru-RU" sz="800" b="1" dirty="0">
                          <a:effectLst/>
                        </a:rPr>
                        <a:t>мероприятий и взаимосвязанных действий по их выполнению</a:t>
                      </a:r>
                      <a:endParaRPr lang="ru-RU" sz="8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Срок </a:t>
                      </a:r>
                      <a:r>
                        <a:rPr lang="ru-RU" sz="800" b="1" dirty="0">
                          <a:effectLst/>
                        </a:rPr>
                        <a:t>(период) выполнения отдельного действия</a:t>
                      </a:r>
                      <a:endParaRPr lang="ru-RU" sz="8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Ответственный </a:t>
                      </a:r>
                      <a:r>
                        <a:rPr lang="ru-RU" sz="800" b="1" dirty="0">
                          <a:effectLst/>
                        </a:rPr>
                        <a:t>за выполнение</a:t>
                      </a:r>
                      <a:endParaRPr lang="ru-RU" sz="8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53404" marR="534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Планируемые </a:t>
                      </a:r>
                      <a:r>
                        <a:rPr lang="ru-RU" sz="800" b="1" dirty="0">
                          <a:effectLst/>
                        </a:rPr>
                        <a:t>результаты работ</a:t>
                      </a:r>
                      <a:endParaRPr lang="ru-RU" sz="8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 anchor="ctr"/>
                </a:tc>
              </a:tr>
              <a:tr h="814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1.</a:t>
                      </a:r>
                      <a:endParaRPr lang="ru-RU" sz="900" b="1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Разработка нормативно-правовой документации по организации деятельности рабочей группы.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июль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Тлупова</a:t>
                      </a:r>
                      <a:r>
                        <a:rPr lang="ru-RU" sz="900" b="1" dirty="0">
                          <a:effectLst/>
                        </a:rPr>
                        <a:t> Фатима </a:t>
                      </a:r>
                      <a:r>
                        <a:rPr lang="ru-RU" sz="900" b="1" dirty="0" err="1">
                          <a:effectLst/>
                        </a:rPr>
                        <a:t>Чифовна</a:t>
                      </a:r>
                      <a:r>
                        <a:rPr lang="ru-RU" sz="900" b="1" dirty="0">
                          <a:effectLst/>
                        </a:rPr>
                        <a:t>    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53404" marR="53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Приказы ГБУ КБР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«Центр мониторинга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 статистики образования»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Минобрнауки</a:t>
                      </a:r>
                      <a:r>
                        <a:rPr lang="ru-RU" sz="900" b="1" dirty="0">
                          <a:effectLst/>
                        </a:rPr>
                        <a:t> КБР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</a:tr>
              <a:tr h="1123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2.</a:t>
                      </a:r>
                      <a:endParaRPr lang="ru-RU" sz="900" b="1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Организация деятельности рабочей группы по приобретению оборудования для РЦОИ и ППЭ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До 15 июля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Тлупова</a:t>
                      </a:r>
                      <a:r>
                        <a:rPr lang="ru-RU" sz="900" b="1" dirty="0">
                          <a:effectLst/>
                        </a:rPr>
                        <a:t> Фатима </a:t>
                      </a:r>
                      <a:r>
                        <a:rPr lang="ru-RU" sz="900" b="1" dirty="0" err="1">
                          <a:effectLst/>
                        </a:rPr>
                        <a:t>Чифовна</a:t>
                      </a:r>
                      <a:r>
                        <a:rPr lang="ru-RU" sz="900" b="1" dirty="0">
                          <a:effectLst/>
                        </a:rPr>
                        <a:t>  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53404" marR="53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Аналитическая справка об оснащенности РЦОИ и ППЭ;  техническое задание на приобретение высокоскоростных сканеров и принтеров для ППЭ и оборудования для оснащения РЦОИ.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</a:tr>
              <a:tr h="473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Организация закупок оборудования для ППЭ и РЦОИ. Составление ежемесячных отчетов 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июль-декабрь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Шогенов</a:t>
                      </a:r>
                      <a:r>
                        <a:rPr lang="ru-RU" sz="900" b="1" dirty="0">
                          <a:effectLst/>
                        </a:rPr>
                        <a:t> Ислам Русланович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53404" marR="53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Ежемесячные отчеты  не позднее 5 числа месяца, следующего за отчетным периодом.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</a:tr>
              <a:tr h="798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4.</a:t>
                      </a:r>
                      <a:endParaRPr lang="ru-RU" sz="900" b="1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Обеспечение закрепления оборудования в организации (ППЭ, РЦОИ)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октябрь-декабрь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Кудаев</a:t>
                      </a:r>
                      <a:r>
                        <a:rPr lang="ru-RU" sz="900" b="1" dirty="0">
                          <a:effectLst/>
                        </a:rPr>
                        <a:t> </a:t>
                      </a:r>
                      <a:r>
                        <a:rPr lang="ru-RU" sz="900" b="1" dirty="0" err="1">
                          <a:effectLst/>
                        </a:rPr>
                        <a:t>Асланбек</a:t>
                      </a:r>
                      <a:r>
                        <a:rPr lang="ru-RU" sz="900" b="1" dirty="0">
                          <a:effectLst/>
                        </a:rPr>
                        <a:t> Аркадьевич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53404" marR="53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Постановка на учет приобретенного оборудования, нормативное закрепление передачи оборудования в соответствии с установленными требованиями.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</a:tr>
              <a:tr h="960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5.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Информационно-методическое сопровождение данного направления проекта 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август-декабрь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</a:rPr>
                        <a:t>Абазова</a:t>
                      </a:r>
                      <a:r>
                        <a:rPr lang="ru-RU" sz="900" b="1" dirty="0">
                          <a:effectLst/>
                        </a:rPr>
                        <a:t> </a:t>
                      </a:r>
                      <a:r>
                        <a:rPr lang="ru-RU" sz="900" b="1" dirty="0" err="1">
                          <a:effectLst/>
                        </a:rPr>
                        <a:t>Мадина</a:t>
                      </a:r>
                      <a:r>
                        <a:rPr lang="ru-RU" sz="900" b="1" dirty="0">
                          <a:effectLst/>
                        </a:rPr>
                        <a:t> Мухамедовна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53404" marR="534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Ежемесячные публикации в СМИ и на Интернет-портале </a:t>
                      </a:r>
                      <a:r>
                        <a:rPr lang="ru-RU" sz="900" b="1" dirty="0" smtClean="0">
                          <a:effectLst/>
                        </a:rPr>
                        <a:t>Центра </a:t>
                      </a:r>
                      <a:r>
                        <a:rPr lang="ru-RU" sz="900" b="1" dirty="0">
                          <a:effectLst/>
                        </a:rPr>
                        <a:t>мониторинга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 статистики образования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о ходе реализации мероприятий проекта.</a:t>
                      </a:r>
                      <a:endParaRPr lang="ru-RU" sz="900" b="1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13846" marR="138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52584" cy="582888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73887"/>
              </p:ext>
            </p:extLst>
          </p:nvPr>
        </p:nvGraphicFramePr>
        <p:xfrm>
          <a:off x="539552" y="1412775"/>
          <a:ext cx="8280920" cy="4973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262"/>
                <a:gridCol w="1798442"/>
                <a:gridCol w="1598615"/>
                <a:gridCol w="4417601"/>
              </a:tblGrid>
              <a:tr h="27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мероприятий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Срок проведения мероприятий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Краткое описание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мероприятий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</a:tr>
              <a:tr h="1042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Разработка и утверждение нормативно-правовой документации по организации деятельности регионального координатора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Июнь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2016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Разработка и утверждение регламентирующих документов по организации деятельности регионального оператора, в том числе по реализации мероприятий «дорожной карты» и Порядка организации закупок и передачи приобретаемого оборудования на баланс учреждений, на базе которых функционируют РЦОИ и ППЭ 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</a:tr>
              <a:tr h="86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Организация деятельности регионального оператора по приобретению оборудования для РЦОИ и ППЭ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 мере проведения конкурсных процедур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Подготовка технического задания на приобретение высокоскоростных сканеров и принтеров для ППЭ, оснащение РЦОИ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</a:tr>
              <a:tr h="86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Контроль за организацией и проведением закупок оборудования для ППЭ и РЦОИ, составление ежемесячных отчетов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мере проведения конкурсных процедур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Запрос и рассмотрение отчётов по организации и проведению закупок оборудования для ППЭ и РЦОИ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</a:tr>
              <a:tr h="1042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Организация закрепления оборудования в организации (ППЭ, РЦОИ)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 мере проведения конкурсных процедур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Подготовка Министерством образования, науки и по делам молодёжи Кабардино- Балкарской Республики нормативной правовой документации по распределению и закреплению приобретённого оборудования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</a:tr>
              <a:tr h="86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Организация информационно-методического сопровождения данного направления проекта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Октябрь-декабрь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Постановка на учёт приобретённого оборудования, нормативное закрепление передачи оборудования согласно утверждённому порядку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53" marR="38453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260649"/>
            <a:ext cx="8784976" cy="1047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ПЛАН-ГРАФИК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проведения мероприятий государственной программы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Кабардино- Балкарской Республики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1269"/>
            <a:ext cx="1243013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97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2736304" cy="3738736"/>
          </a:xfrm>
        </p:spPr>
        <p:txBody>
          <a:bodyPr/>
          <a:lstStyle/>
          <a:p>
            <a:pPr algn="ctr"/>
            <a:r>
              <a:rPr lang="ru-RU" sz="2800" dirty="0" smtClean="0"/>
              <a:t>Оснащение</a:t>
            </a:r>
            <a:br>
              <a:rPr lang="ru-RU" sz="2800" dirty="0" smtClean="0"/>
            </a:br>
            <a:r>
              <a:rPr lang="ru-RU" sz="2800" dirty="0" smtClean="0"/>
              <a:t>РЦОИ</a:t>
            </a:r>
            <a:br>
              <a:rPr lang="ru-RU" sz="2800" dirty="0" smtClean="0"/>
            </a:br>
            <a:r>
              <a:rPr lang="ru-RU" sz="2800" dirty="0" smtClean="0"/>
              <a:t> за </a:t>
            </a:r>
            <a:r>
              <a:rPr lang="ru-RU" sz="2800" dirty="0"/>
              <a:t>счет средств субсидий </a:t>
            </a:r>
            <a:r>
              <a:rPr lang="ru-RU" sz="2400" dirty="0"/>
              <a:t>федерального</a:t>
            </a:r>
            <a:r>
              <a:rPr lang="ru-RU" sz="2800" dirty="0"/>
              <a:t> бюджета 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5561028"/>
              </p:ext>
            </p:extLst>
          </p:nvPr>
        </p:nvGraphicFramePr>
        <p:xfrm>
          <a:off x="2987824" y="620688"/>
          <a:ext cx="5976664" cy="5544614"/>
        </p:xfrm>
        <a:graphic>
          <a:graphicData uri="http://schemas.openxmlformats.org/drawingml/2006/table">
            <a:tbl>
              <a:tblPr firstRow="1" firstCol="1" bandRow="1"/>
              <a:tblGrid>
                <a:gridCol w="2765358"/>
                <a:gridCol w="1479402"/>
                <a:gridCol w="1731904"/>
              </a:tblGrid>
              <a:tr h="462051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Оснащение  РЦОИ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Закуплено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Передано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2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Рабочая станция для получения электронных образцов бланков ответов участников ЕГЭ из ППЭ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Рабочая станция для загрузки электронных образцов бланков ответов участников ЕГЭ 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5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Рабочая станция специалистов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5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Принтер 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5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Сканер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5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12430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6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2362200" cy="4968552"/>
          </a:xfrm>
        </p:spPr>
        <p:txBody>
          <a:bodyPr/>
          <a:lstStyle/>
          <a:p>
            <a:r>
              <a:rPr lang="ru-RU" sz="24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Оснащение </a:t>
            </a:r>
            <a:r>
              <a:rPr lang="ru-RU" sz="2000" dirty="0">
                <a:latin typeface="+mn-lt"/>
              </a:rPr>
              <a:t>ППЭ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за </a:t>
            </a:r>
            <a:r>
              <a:rPr lang="ru-RU" sz="2000" dirty="0">
                <a:latin typeface="+mn-lt"/>
              </a:rPr>
              <a:t>счет средств субсидий федерального 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бюджета и </a:t>
            </a:r>
            <a:r>
              <a:rPr lang="ru-RU" sz="2000" dirty="0" err="1">
                <a:latin typeface="+mn-lt"/>
              </a:rPr>
              <a:t>софинансирования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из </a:t>
            </a:r>
            <a:r>
              <a:rPr lang="ru-RU" sz="2000" dirty="0">
                <a:latin typeface="+mn-lt"/>
              </a:rPr>
              <a:t>бюджета КБР</a:t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22633095"/>
              </p:ext>
            </p:extLst>
          </p:nvPr>
        </p:nvGraphicFramePr>
        <p:xfrm>
          <a:off x="3059832" y="692698"/>
          <a:ext cx="5703168" cy="5400600"/>
        </p:xfrm>
        <a:graphic>
          <a:graphicData uri="http://schemas.openxmlformats.org/drawingml/2006/table">
            <a:tbl>
              <a:tblPr firstRow="1" firstCol="1" bandRow="1"/>
              <a:tblGrid>
                <a:gridCol w="2796925"/>
                <a:gridCol w="1496290"/>
                <a:gridCol w="1409953"/>
              </a:tblGrid>
              <a:tr h="540060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Оснащение ППЭ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закуплено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передано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Рабочая станция для авторизации (в штабе ППЭ)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Рабочая станция  сканирования в ППЭ (в штабе ППЭ)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Принтер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405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405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Сканер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Резервный внешний </a:t>
                      </a:r>
                      <a:r>
                        <a:rPr lang="en-US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CD-ROM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512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512</a:t>
                      </a:r>
                      <a:endParaRPr lang="ru-RU" sz="11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6324" marR="66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12430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1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332656"/>
            <a:ext cx="7772400" cy="136815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Перечень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компьютерной </a:t>
            </a:r>
            <a:r>
              <a:rPr lang="ru-RU" sz="2000" b="1" dirty="0">
                <a:solidFill>
                  <a:schemeClr val="tx1"/>
                </a:solidFill>
              </a:rPr>
              <a:t>и периферийной техники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79284"/>
              </p:ext>
            </p:extLst>
          </p:nvPr>
        </p:nvGraphicFramePr>
        <p:xfrm>
          <a:off x="827584" y="2492896"/>
          <a:ext cx="7200799" cy="3866336"/>
        </p:xfrm>
        <a:graphic>
          <a:graphicData uri="http://schemas.openxmlformats.org/drawingml/2006/table">
            <a:tbl>
              <a:tblPr firstRow="1" firstCol="1" bandRow="1"/>
              <a:tblGrid>
                <a:gridCol w="222993"/>
                <a:gridCol w="3161383"/>
                <a:gridCol w="720080"/>
                <a:gridCol w="978461"/>
                <a:gridCol w="2117882"/>
              </a:tblGrid>
              <a:tr h="31436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Наименование, модель, марка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Кол-во, шт.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Стоимость, </a:t>
                      </a:r>
                      <a:r>
                        <a:rPr lang="ru-RU" sz="700" dirty="0" err="1">
                          <a:effectLst/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Сумма с учетом НДС, руб. коп.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Компьютер в комплекте с предусмотренным ПО. Тип 1: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Процессор </a:t>
                      </a: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Core </a:t>
                      </a:r>
                      <a:r>
                        <a:rPr lang="en-US" sz="700" dirty="0" err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5 количество ядер 4, Материнская плата </a:t>
                      </a: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Asus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, память 16 Гб, 1000 </a:t>
                      </a: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Tb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, Корпус </a:t>
                      </a: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Crown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 500 </a:t>
                      </a:r>
                      <a:r>
                        <a:rPr lang="ru-RU" sz="700" dirty="0" err="1">
                          <a:effectLst/>
                          <a:latin typeface="Times New Roman"/>
                          <a:ea typeface="Times New Roman"/>
                        </a:rPr>
                        <a:t>вт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700" dirty="0" err="1">
                          <a:effectLst/>
                          <a:latin typeface="Times New Roman"/>
                          <a:ea typeface="Times New Roman"/>
                        </a:rPr>
                        <a:t>Жк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-монитор 24 </a:t>
                      </a: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HP E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242, ИБП  </a:t>
                      </a:r>
                      <a:r>
                        <a:rPr lang="en-US" sz="700" dirty="0" err="1">
                          <a:effectLst/>
                          <a:latin typeface="Times New Roman"/>
                          <a:ea typeface="Times New Roman"/>
                        </a:rPr>
                        <a:t>Ippon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700" dirty="0" err="1">
                          <a:effectLst/>
                          <a:latin typeface="Times New Roman"/>
                          <a:ea typeface="Times New Roman"/>
                        </a:rPr>
                        <a:t>Innova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700" dirty="0">
                          <a:effectLst/>
                          <a:latin typeface="Times New Roman"/>
                          <a:ea typeface="Times New Roman"/>
                        </a:rPr>
                        <a:t>RT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1000, клавиатура </a:t>
                      </a:r>
                      <a:r>
                        <a:rPr lang="en-US" sz="700" dirty="0" err="1">
                          <a:effectLst/>
                          <a:latin typeface="Times New Roman"/>
                          <a:ea typeface="Times New Roman"/>
                        </a:rPr>
                        <a:t>Oklick</a:t>
                      </a: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, мышь </a:t>
                      </a:r>
                      <a:r>
                        <a:rPr lang="en-US" sz="700" dirty="0" err="1">
                          <a:effectLst/>
                          <a:latin typeface="Times New Roman"/>
                          <a:ea typeface="Times New Roman"/>
                        </a:rPr>
                        <a:t>Oklick</a:t>
                      </a:r>
                      <a:r>
                        <a:rPr lang="ru-RU" sz="700" b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67 796,61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240 000,00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Компьютер в комплекте с предусмотренным ПО. Тип 2: Процессор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Core i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 количество ядер 2, Материнская плата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Asus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, память 4 Гб, 500 Гб, Корпус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Crown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 500 вт, клавиатура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Oklick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, мышь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Oklick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Жк-монитор 21,5”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Philips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223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LSB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46 610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275 000,00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Компьютер в комплекте с предусмотренным ПО. Тип 3: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Процессор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Pentium G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3240 количество ядер 2, Материнская плата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Asus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, модуль 4 Гб, 500 Гб, Корпус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BoxlT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 500 вт, клавиатура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Oklick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, мышь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Oklick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700" b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Жк-монитор 21,5”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Philips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 223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LSB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 288</a:t>
                      </a: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1 936 000,00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Принтер. Тип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 1. HP LaserJet Enterprise M606DN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99 067,80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116 900,00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Принтер. Тип 2.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Kyocera FS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-1040, дополнительный катридж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8 898,31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1 417 500,00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Принтер. Тип 3.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Kyocera FS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-1040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270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7 288,14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2 322 000,00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Сканер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Тип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 1. Canon DR-M160ll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111 601,69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131 690,00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Сканер. Тип 2.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Canon DR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240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63 559,32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2 625 000,00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Внешнее записывающее устройство. Привод  внешний  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DVD</a:t>
                      </a: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700">
                          <a:effectLst/>
                          <a:latin typeface="Times New Roman"/>
                          <a:ea typeface="Times New Roman"/>
                        </a:rPr>
                        <a:t>RW LG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3 213,98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106 190,00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522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9 170 280,00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014" marR="380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100811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207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4631" cy="1080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         </a:t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Реализация мероприятия 5.1. по направлению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b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«Развитие технологического обеспечения </a:t>
            </a:r>
            <a:b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процедур оценки качества образования,</a:t>
            </a:r>
            <a:b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в том числе: материально-техническое оснащение РЦОИ, </a:t>
            </a:r>
            <a:b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пунктов проведения экзаменов»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1" y="354484"/>
            <a:ext cx="131226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6202" y="1340768"/>
            <a:ext cx="8280254" cy="443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</a:rPr>
              <a:t>По направлению «Развитие технологического обеспечения процедур оценки качества образования, в том числе: материально-техническое оснащение РЦОИ, пунктов проведения экзаменов» заключён контракт 27.09.2016 года на поставку оборудования на сумму </a:t>
            </a:r>
            <a:r>
              <a:rPr lang="ru-RU" sz="1400" b="1" dirty="0">
                <a:solidFill>
                  <a:srgbClr val="000000"/>
                </a:solidFill>
              </a:rPr>
              <a:t>9170280</a:t>
            </a:r>
            <a:r>
              <a:rPr lang="ru-RU" sz="1400" dirty="0">
                <a:solidFill>
                  <a:srgbClr val="000000"/>
                </a:solidFill>
              </a:rPr>
              <a:t> руб., в том числе из средств федерального бюджета - </a:t>
            </a:r>
            <a:r>
              <a:rPr lang="ru-RU" sz="1400" b="1" dirty="0">
                <a:solidFill>
                  <a:srgbClr val="000000"/>
                </a:solidFill>
              </a:rPr>
              <a:t>7128090 руб</a:t>
            </a:r>
            <a:r>
              <a:rPr lang="ru-RU" sz="1400" dirty="0">
                <a:solidFill>
                  <a:srgbClr val="000000"/>
                </a:solidFill>
              </a:rPr>
              <a:t>., из средств регионального бюджета - </a:t>
            </a:r>
            <a:r>
              <a:rPr lang="ru-RU" sz="1400" b="1" dirty="0">
                <a:solidFill>
                  <a:srgbClr val="000000"/>
                </a:solidFill>
              </a:rPr>
              <a:t>2042190 руб</a:t>
            </a:r>
            <a:r>
              <a:rPr lang="ru-RU" sz="1400" dirty="0">
                <a:solidFill>
                  <a:srgbClr val="000000"/>
                </a:solidFill>
              </a:rPr>
              <a:t>. В соответствии с условиями контракта была осуществлена поставка оборудования для РЦОИ 10 единиц компьютерной техники на сумму </a:t>
            </a:r>
            <a:r>
              <a:rPr lang="ru-RU" sz="1400" b="1" dirty="0">
                <a:solidFill>
                  <a:srgbClr val="000000"/>
                </a:solidFill>
              </a:rPr>
              <a:t>763.590 рублей</a:t>
            </a:r>
            <a:r>
              <a:rPr lang="ru-RU" sz="1400" dirty="0">
                <a:solidFill>
                  <a:srgbClr val="000000"/>
                </a:solidFill>
              </a:rPr>
              <a:t>, для 26 пунктов проведения государственной итоговой аттестации по образовательным программам среднего общего образования в КБР 512 единиц оборудования на сумму </a:t>
            </a:r>
            <a:r>
              <a:rPr lang="ru-RU" sz="1400" b="1" dirty="0">
                <a:solidFill>
                  <a:srgbClr val="000000"/>
                </a:solidFill>
              </a:rPr>
              <a:t>8.406. 690.00 </a:t>
            </a:r>
            <a:r>
              <a:rPr lang="ru-RU" sz="1400" dirty="0">
                <a:solidFill>
                  <a:srgbClr val="000000"/>
                </a:solidFill>
              </a:rPr>
              <a:t>рублей.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</a:rPr>
              <a:t>Данное оборудование было передано по Акту ответственного хранения руководителям образовательных организаций, на базе которых организуются пункты проведения единого государственного экзамена (ППЭ) в соответствии с «Порядком передачи оборудования, приобретенного в рамках реализации мероприятия 5.1 «Развитие национально-региональной системы независимой оценки качества общего образования через реализацию пилотных региональных проектов и создание национальных механизмов оценки качества» Федеральной целевой программы развития образования на 2016-2020 годы» Министерства образования, науки и по делам молодежи КБР. Руководители образовательных учреждений, на базе которых организуются пункты проведения единого государственного экзамена, несут ответственность за сохранность и целевое использование передаваемого оборудования в соответствии с действующим законодательством РФ и КБР. 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37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924944"/>
            <a:ext cx="8280920" cy="2952328"/>
          </a:xfrm>
        </p:spPr>
        <p:txBody>
          <a:bodyPr>
            <a:normAutofit fontScale="25000" lnSpcReduction="20000"/>
          </a:bodyPr>
          <a:lstStyle/>
          <a:p>
            <a:endParaRPr lang="ru-RU" sz="3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9600" cap="none" spc="0" dirty="0" smtClean="0">
                <a:solidFill>
                  <a:srgbClr val="0070C0"/>
                </a:solidFill>
                <a:ea typeface="+mj-ea"/>
                <a:cs typeface="+mj-cs"/>
              </a:rPr>
              <a:t>ГБУ </a:t>
            </a:r>
            <a:r>
              <a:rPr lang="ru-RU" sz="9600" cap="none" spc="0" dirty="0">
                <a:solidFill>
                  <a:srgbClr val="0070C0"/>
                </a:solidFill>
                <a:ea typeface="+mj-ea"/>
                <a:cs typeface="+mj-cs"/>
              </a:rPr>
              <a:t>КБР </a:t>
            </a:r>
            <a:endParaRPr lang="ru-RU" sz="9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9600" cap="none" spc="0" dirty="0" smtClean="0">
                <a:solidFill>
                  <a:srgbClr val="0070C0"/>
                </a:solidFill>
                <a:ea typeface="+mj-ea"/>
                <a:cs typeface="+mj-cs"/>
              </a:rPr>
              <a:t>«</a:t>
            </a:r>
            <a:r>
              <a:rPr lang="ru-RU" sz="9600" cap="none" spc="0" dirty="0">
                <a:solidFill>
                  <a:srgbClr val="0070C0"/>
                </a:solidFill>
                <a:ea typeface="+mj-ea"/>
                <a:cs typeface="+mj-cs"/>
              </a:rPr>
              <a:t>Центр мониторинга и статистики образования» </a:t>
            </a:r>
            <a:endParaRPr lang="ru-RU" sz="9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9600" cap="none" spc="0" dirty="0" err="1" smtClean="0">
                <a:solidFill>
                  <a:srgbClr val="0070C0"/>
                </a:solidFill>
                <a:ea typeface="+mj-ea"/>
                <a:cs typeface="+mj-cs"/>
              </a:rPr>
              <a:t>Минобрнауки</a:t>
            </a:r>
            <a:r>
              <a:rPr lang="ru-RU" sz="9600" cap="none" spc="0" dirty="0" smtClean="0">
                <a:solidFill>
                  <a:srgbClr val="0070C0"/>
                </a:solidFill>
                <a:ea typeface="+mj-ea"/>
                <a:cs typeface="+mj-cs"/>
              </a:rPr>
              <a:t> КБР</a:t>
            </a:r>
          </a:p>
          <a:p>
            <a:endParaRPr lang="ru-RU" sz="9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en-US" sz="9600" cap="none" spc="0" dirty="0">
                <a:solidFill>
                  <a:srgbClr val="0070C0"/>
                </a:solidFill>
                <a:ea typeface="+mj-ea"/>
                <a:cs typeface="+mj-cs"/>
                <a:hlinkClick r:id="rId2"/>
              </a:rPr>
              <a:t>http://</a:t>
            </a:r>
            <a:r>
              <a:rPr lang="en-US" sz="9600" cap="none" spc="0" dirty="0" smtClean="0">
                <a:solidFill>
                  <a:srgbClr val="0070C0"/>
                </a:solidFill>
                <a:ea typeface="+mj-ea"/>
                <a:cs typeface="+mj-cs"/>
                <a:hlinkClick r:id="rId2"/>
              </a:rPr>
              <a:t>kbrcmiso.ru</a:t>
            </a:r>
            <a:endParaRPr lang="ru-RU" sz="9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sz="9600" cap="none" spc="0" dirty="0" smtClean="0">
                <a:solidFill>
                  <a:srgbClr val="0070C0"/>
                </a:solidFill>
                <a:ea typeface="+mj-ea"/>
                <a:cs typeface="+mj-cs"/>
              </a:rPr>
              <a:t>Телефон: 8(8662)42-76-90</a:t>
            </a:r>
          </a:p>
          <a:p>
            <a:endParaRPr lang="ru-RU" sz="3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endParaRPr lang="ru-RU" sz="3600" cap="none" spc="0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39" y="533400"/>
            <a:ext cx="7163073" cy="1524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9459" name="Picture 3" descr="C:\Users\Админ\Desktop\fcpro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8001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556353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/>
              <a:t>Федеральная целевая программа развития образования </a:t>
            </a:r>
            <a:endParaRPr lang="ru-RU" sz="2800" b="1" dirty="0" smtClean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/>
              <a:t>на 2016-2020 годы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92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2743200"/>
            <a:ext cx="8280920" cy="3422104"/>
          </a:xfrm>
        </p:spPr>
        <p:txBody>
          <a:bodyPr>
            <a:noAutofit/>
          </a:bodyPr>
          <a:lstStyle/>
          <a:p>
            <a:r>
              <a:rPr lang="ru-RU" sz="3200" dirty="0"/>
              <a:t>ФЦПРО </a:t>
            </a:r>
            <a:r>
              <a:rPr lang="ru-RU" sz="3200" dirty="0" smtClean="0"/>
              <a:t>на </a:t>
            </a:r>
            <a:r>
              <a:rPr lang="ru-RU" sz="3200" dirty="0" smtClean="0">
                <a:latin typeface="Calibri" panose="020F0502020204030204" pitchFamily="34" charset="0"/>
              </a:rPr>
              <a:t>2016-2020 годы</a:t>
            </a:r>
            <a:r>
              <a:rPr lang="ru-RU" sz="3200" dirty="0" smtClean="0"/>
              <a:t> </a:t>
            </a:r>
            <a:r>
              <a:rPr lang="ru-RU" sz="3200" dirty="0"/>
              <a:t>ориентирована на наиболее проблемные зоны системы образования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6333" y="533400"/>
            <a:ext cx="7772400" cy="87937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C:\Users\Админ\Desktop\fcpr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33" y="841276"/>
            <a:ext cx="1100014" cy="93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23728" y="476672"/>
            <a:ext cx="648072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ФЦПРО на 2016-2020 годы</a:t>
            </a:r>
            <a:endParaRPr lang="ru-RU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Задачи ФЦПРО на 2016-2020 годы</a:t>
            </a:r>
            <a:endParaRPr lang="ru-RU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20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4530933"/>
              </p:ext>
            </p:extLst>
          </p:nvPr>
        </p:nvGraphicFramePr>
        <p:xfrm>
          <a:off x="395536" y="1412776"/>
          <a:ext cx="83529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067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    Цели ФЦПРО на 2016-2020 годы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3991"/>
            <a:ext cx="115212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8548009"/>
              </p:ext>
            </p:extLst>
          </p:nvPr>
        </p:nvGraphicFramePr>
        <p:xfrm>
          <a:off x="467544" y="1556792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67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2420888"/>
            <a:ext cx="8136904" cy="388843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 рамках ФЦПРО </a:t>
            </a:r>
            <a:r>
              <a:rPr lang="ru-RU" sz="2000" dirty="0" smtClean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2016 - 2020 </a:t>
            </a:r>
            <a:r>
              <a:rPr lang="ru-RU" sz="20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годы будут реализованы комплексные проекты, которые включают разработку моделей для решения задач федеральной образовательной политики на уровне образовательных организаций, муниципалитетов, субъектов, апробацию этих моделей и их распространение на все образовательные организации, муниципалитеты и субъекты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76833"/>
            <a:ext cx="1224136" cy="65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5011737" cy="1052655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5144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251520" y="1524000"/>
            <a:ext cx="8581585" cy="731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Направления  </a:t>
            </a:r>
            <a:r>
              <a:rPr lang="ru-RU" dirty="0"/>
              <a:t>проекта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«Развитие технологического обеспечения процедур оценки качества образования, в том числе: материально-техническое оснащение РЦОИ, ППЭ»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Создание  региональных оценочных инструментов для проведения </a:t>
            </a:r>
            <a:r>
              <a:rPr lang="ru-RU" dirty="0" err="1" smtClean="0"/>
              <a:t>внутрирегиональногоанализа</a:t>
            </a:r>
            <a:r>
              <a:rPr lang="ru-RU" dirty="0" smtClean="0"/>
              <a:t> оценки качества общего образования»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04455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002060"/>
                </a:solidFill>
                <a:latin typeface="Century Gothic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Century Gothic"/>
              </a:rPr>
            </a:br>
            <a:r>
              <a:rPr lang="ru-RU" sz="1200" dirty="0">
                <a:solidFill>
                  <a:srgbClr val="002060"/>
                </a:solidFill>
                <a:latin typeface="Century Gothic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/>
              </a:rPr>
            </a:br>
            <a:r>
              <a:rPr lang="ru-RU" sz="1200" dirty="0" smtClean="0">
                <a:solidFill>
                  <a:srgbClr val="002060"/>
                </a:solidFill>
                <a:latin typeface="Century Gothic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Century Gothic"/>
              </a:rPr>
            </a:br>
            <a:r>
              <a:rPr lang="ru-RU" sz="1800" b="1" dirty="0" smtClean="0">
                <a:solidFill>
                  <a:srgbClr val="002060"/>
                </a:solidFill>
                <a:latin typeface="Century Gothic"/>
              </a:rPr>
              <a:t>Мероприятие   5.1. </a:t>
            </a:r>
            <a:r>
              <a:rPr lang="ru-RU" sz="1200" b="1" dirty="0">
                <a:solidFill>
                  <a:srgbClr val="002060"/>
                </a:solidFill>
                <a:latin typeface="Century Gothic"/>
              </a:rPr>
              <a:t/>
            </a:r>
            <a:br>
              <a:rPr lang="ru-RU" sz="1200" b="1" dirty="0">
                <a:solidFill>
                  <a:srgbClr val="002060"/>
                </a:solidFill>
                <a:latin typeface="Century Gothic"/>
              </a:rPr>
            </a:br>
            <a:r>
              <a:rPr lang="ru-RU" sz="1200" b="1" dirty="0">
                <a:solidFill>
                  <a:srgbClr val="002060"/>
                </a:solidFill>
                <a:latin typeface="Century Gothic"/>
              </a:rPr>
              <a:t> «Развитие национально-региональной системы независимой </a:t>
            </a: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>оценки</a:t>
            </a:r>
            <a:br>
              <a:rPr lang="ru-RU" sz="1200" b="1" dirty="0" smtClean="0">
                <a:solidFill>
                  <a:srgbClr val="002060"/>
                </a:solidFill>
                <a:latin typeface="Century Gothic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Century Gothic"/>
              </a:rPr>
              <a:t>качества  общего образования </a:t>
            </a: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> </a:t>
            </a:r>
            <a:br>
              <a:rPr lang="ru-RU" sz="1200" b="1" dirty="0" smtClean="0">
                <a:solidFill>
                  <a:srgbClr val="002060"/>
                </a:solidFill>
                <a:latin typeface="Century Gothic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>через </a:t>
            </a:r>
            <a:r>
              <a:rPr lang="ru-RU" sz="1200" b="1" dirty="0">
                <a:solidFill>
                  <a:srgbClr val="002060"/>
                </a:solidFill>
                <a:latin typeface="Century Gothic"/>
              </a:rPr>
              <a:t>реализацию пилотных региональных проектов </a:t>
            </a: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>и </a:t>
            </a:r>
            <a:r>
              <a:rPr lang="ru-RU" sz="1200" b="1" dirty="0">
                <a:solidFill>
                  <a:srgbClr val="002060"/>
                </a:solidFill>
                <a:latin typeface="Century Gothic"/>
              </a:rPr>
              <a:t>создание национальных механизмов оценки </a:t>
            </a:r>
            <a:r>
              <a:rPr lang="ru-RU" sz="1200" b="1" dirty="0" smtClean="0">
                <a:solidFill>
                  <a:srgbClr val="002060"/>
                </a:solidFill>
                <a:latin typeface="Century Gothic"/>
              </a:rPr>
              <a:t>качества</a:t>
            </a:r>
            <a:r>
              <a:rPr lang="ru-RU" sz="1200" b="1" dirty="0" smtClean="0">
                <a:solidFill>
                  <a:srgbClr val="002060"/>
                </a:solidFill>
              </a:rPr>
              <a:t>»</a:t>
            </a:r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0347"/>
            <a:ext cx="144016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2275656" cy="3096344"/>
          </a:xfrm>
        </p:spPr>
        <p:txBody>
          <a:bodyPr/>
          <a:lstStyle/>
          <a:p>
            <a:pPr algn="ctr"/>
            <a:r>
              <a:rPr lang="ru-RU" sz="2400" dirty="0" smtClean="0"/>
              <a:t>Нормативно-правовые документы  РФ 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Century Gothic" panose="020B0502020202020204" pitchFamily="34" charset="0"/>
              </a:rPr>
              <a:t>Распоряжение</a:t>
            </a:r>
            <a:r>
              <a:rPr lang="ru-RU" sz="2400" dirty="0" smtClean="0">
                <a:latin typeface="Century Gothic" panose="020B0502020202020204" pitchFamily="34" charset="0"/>
              </a:rPr>
              <a:t> Правительства РФ </a:t>
            </a:r>
          </a:p>
          <a:p>
            <a:pPr marL="0" indent="0"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от 29.12.2014 года № 2765 </a:t>
            </a:r>
            <a:r>
              <a:rPr lang="ru-RU" sz="2400" dirty="0">
                <a:latin typeface="Century Gothic" panose="020B0502020202020204" pitchFamily="34" charset="0"/>
              </a:rPr>
              <a:t>«Концепция Федеральной целевой программы развития образования на 2016-2020 </a:t>
            </a:r>
            <a:r>
              <a:rPr lang="ru-RU" sz="2400" dirty="0" smtClean="0">
                <a:latin typeface="Century Gothic" panose="020B0502020202020204" pitchFamily="34" charset="0"/>
              </a:rPr>
              <a:t>годы»</a:t>
            </a:r>
          </a:p>
          <a:p>
            <a:pPr marL="0" indent="0">
              <a:buNone/>
            </a:pPr>
            <a:endParaRPr lang="ru-RU" sz="24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Century Gothic" panose="020B0502020202020204" pitchFamily="34" charset="0"/>
              </a:rPr>
              <a:t>Постановление</a:t>
            </a:r>
            <a:r>
              <a:rPr lang="ru-RU" sz="2400" dirty="0" smtClean="0">
                <a:latin typeface="Century Gothic" panose="020B0502020202020204" pitchFamily="34" charset="0"/>
              </a:rPr>
              <a:t> Правительства РФ от 23.05.2015 года  № 497 </a:t>
            </a:r>
          </a:p>
          <a:p>
            <a:pPr marL="0" indent="0">
              <a:buNone/>
            </a:pPr>
            <a:r>
              <a:rPr lang="ru-RU" sz="2400" dirty="0" smtClean="0">
                <a:latin typeface="Century Gothic" panose="020B0502020202020204" pitchFamily="34" charset="0"/>
              </a:rPr>
              <a:t>«</a:t>
            </a:r>
            <a:r>
              <a:rPr lang="ru-RU" sz="2400" dirty="0">
                <a:latin typeface="Century Gothic" panose="020B0502020202020204" pitchFamily="34" charset="0"/>
              </a:rPr>
              <a:t>О Федеральной целевой </a:t>
            </a:r>
            <a:r>
              <a:rPr lang="ru-RU" sz="2400" dirty="0" smtClean="0">
                <a:latin typeface="Century Gothic" panose="020B0502020202020204" pitchFamily="34" charset="0"/>
              </a:rPr>
              <a:t>программе </a:t>
            </a:r>
            <a:r>
              <a:rPr lang="ru-RU" sz="2400" dirty="0">
                <a:latin typeface="Century Gothic" panose="020B0502020202020204" pitchFamily="34" charset="0"/>
              </a:rPr>
              <a:t>развития образования на 2016-2020 годы</a:t>
            </a:r>
            <a:r>
              <a:rPr lang="ru-RU" sz="2400" dirty="0" smtClean="0">
                <a:latin typeface="Century Gothic" panose="020B0502020202020204" pitchFamily="34" charset="0"/>
              </a:rPr>
              <a:t>»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endParaRPr lang="ru-RU" sz="1600" dirty="0" smtClean="0"/>
          </a:p>
          <a:p>
            <a:endParaRPr lang="ru-RU" sz="1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12430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6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2275656" cy="3096344"/>
          </a:xfrm>
        </p:spPr>
        <p:txBody>
          <a:bodyPr/>
          <a:lstStyle/>
          <a:p>
            <a:pPr algn="ctr"/>
            <a:r>
              <a:rPr lang="ru-RU" sz="2400" dirty="0" smtClean="0"/>
              <a:t>Нормативно-правовые документы КБР 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200" b="1" dirty="0" smtClean="0">
                <a:latin typeface="Century Gothic" panose="020B0502020202020204" pitchFamily="34" charset="0"/>
              </a:rPr>
              <a:t>Соглашение</a:t>
            </a:r>
            <a:r>
              <a:rPr lang="ru-RU" sz="1200" dirty="0" smtClean="0">
                <a:latin typeface="Century Gothic" panose="020B0502020202020204" pitchFamily="34" charset="0"/>
              </a:rPr>
              <a:t> от 10.06.2016 года № 10 между Федеральной службой по надзору в сфере образования и науки  и  Правительством </a:t>
            </a:r>
            <a:r>
              <a:rPr lang="ru-RU" sz="1200" dirty="0">
                <a:latin typeface="Century Gothic" panose="020B0502020202020204" pitchFamily="34" charset="0"/>
              </a:rPr>
              <a:t>КБР  «О предоставлении субсидии из федерального бюджета бюджету Кабардино-Балкарской Республики на финансовое обеспечение мероприятий Федеральной целевой программы развития образования на 2016-2020 годы»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200" b="1" dirty="0" smtClean="0">
                <a:latin typeface="Century Gothic" panose="020B0502020202020204" pitchFamily="34" charset="0"/>
              </a:rPr>
              <a:t>Приказ</a:t>
            </a:r>
            <a:r>
              <a:rPr lang="ru-RU" sz="1200" dirty="0" smtClean="0">
                <a:latin typeface="Century Gothic" panose="020B0502020202020204" pitchFamily="34" charset="0"/>
              </a:rPr>
              <a:t> Министерства образования, науки и по делам молодёжи КБР от 30.06.2016 года № 759 «О порядке расходования </a:t>
            </a:r>
            <a:r>
              <a:rPr lang="ru-RU" sz="1200" dirty="0">
                <a:latin typeface="Century Gothic" panose="020B0502020202020204" pitchFamily="34" charset="0"/>
              </a:rPr>
              <a:t>средств субсидии из федерального бюджета </a:t>
            </a:r>
            <a:r>
              <a:rPr lang="ru-RU" sz="1200" dirty="0" smtClean="0">
                <a:latin typeface="Century Gothic" panose="020B0502020202020204" pitchFamily="34" charset="0"/>
              </a:rPr>
              <a:t> и республиканского бюджета КБР, направленных на реализацию мероприятия 5.1. «Развитие национально-региональной системы независимой оценки качества образования» ФЦПРО  на 2016-2020 годы в КБР»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200" b="1" dirty="0">
                <a:latin typeface="Century Gothic" panose="020B0502020202020204" pitchFamily="34" charset="0"/>
              </a:rPr>
              <a:t>Приказ </a:t>
            </a:r>
            <a:r>
              <a:rPr lang="ru-RU" sz="1200" dirty="0">
                <a:latin typeface="Century Gothic" panose="020B0502020202020204" pitchFamily="34" charset="0"/>
              </a:rPr>
              <a:t>Министерства образования, науки и по делам молодёжи КБР от </a:t>
            </a:r>
            <a:r>
              <a:rPr lang="ru-RU" sz="1200" dirty="0" smtClean="0">
                <a:latin typeface="Century Gothic" panose="020B0502020202020204" pitchFamily="34" charset="0"/>
              </a:rPr>
              <a:t> 30.06.2016 года  № 761 «О реализации мероприятия  </a:t>
            </a:r>
            <a:r>
              <a:rPr lang="ru-RU" sz="1200" dirty="0">
                <a:latin typeface="Century Gothic" panose="020B0502020202020204" pitchFamily="34" charset="0"/>
              </a:rPr>
              <a:t>5.1. «Развитие национально-региональной системы независимой оценки качества </a:t>
            </a:r>
            <a:r>
              <a:rPr lang="ru-RU" sz="1200" dirty="0" smtClean="0">
                <a:latin typeface="Century Gothic" panose="020B0502020202020204" pitchFamily="34" charset="0"/>
              </a:rPr>
              <a:t>образования через реализацию пилотных региональных проектов и создание национальных механизмов оценки качества» </a:t>
            </a:r>
            <a:r>
              <a:rPr lang="ru-RU" sz="1200" dirty="0">
                <a:latin typeface="Century Gothic" panose="020B0502020202020204" pitchFamily="34" charset="0"/>
              </a:rPr>
              <a:t>ФЦПРО  на 2016-2020 годы в </a:t>
            </a:r>
            <a:r>
              <a:rPr lang="ru-RU" sz="1200" dirty="0" smtClean="0">
                <a:latin typeface="Century Gothic" panose="020B0502020202020204" pitchFamily="34" charset="0"/>
              </a:rPr>
              <a:t>КБР в 2016 году»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200" b="1" dirty="0">
                <a:latin typeface="Century Gothic" panose="020B0502020202020204" pitchFamily="34" charset="0"/>
              </a:rPr>
              <a:t>Приказ</a:t>
            </a:r>
            <a:r>
              <a:rPr lang="ru-RU" sz="1200" dirty="0">
                <a:latin typeface="Century Gothic" panose="020B0502020202020204" pitchFamily="34" charset="0"/>
              </a:rPr>
              <a:t> Министерства образования, науки и по делам молодёжи КБР </a:t>
            </a:r>
            <a:r>
              <a:rPr lang="ru-RU" sz="1200" dirty="0" smtClean="0">
                <a:latin typeface="Century Gothic" panose="020B0502020202020204" pitchFamily="34" charset="0"/>
              </a:rPr>
              <a:t>от14.11.2016 года № 1420 «О </a:t>
            </a:r>
            <a:r>
              <a:rPr lang="ru-RU" sz="1200" dirty="0">
                <a:latin typeface="Century Gothic" panose="020B0502020202020204" pitchFamily="34" charset="0"/>
              </a:rPr>
              <a:t>проведении </a:t>
            </a:r>
            <a:r>
              <a:rPr lang="ru-RU" sz="1200" dirty="0" err="1">
                <a:latin typeface="Century Gothic" panose="020B0502020202020204" pitchFamily="34" charset="0"/>
              </a:rPr>
              <a:t>внутрирегионального</a:t>
            </a:r>
            <a:r>
              <a:rPr lang="ru-RU" sz="1200" dirty="0">
                <a:latin typeface="Century Gothic" panose="020B0502020202020204" pitchFamily="34" charset="0"/>
              </a:rPr>
              <a:t> анализа оценки качества </a:t>
            </a:r>
            <a:r>
              <a:rPr lang="ru-RU" sz="1200" dirty="0" smtClean="0">
                <a:latin typeface="Century Gothic" panose="020B0502020202020204" pitchFamily="34" charset="0"/>
              </a:rPr>
              <a:t>основного </a:t>
            </a:r>
            <a:r>
              <a:rPr lang="ru-RU" sz="1200" dirty="0">
                <a:latin typeface="Century Gothic" panose="020B0502020202020204" pitchFamily="34" charset="0"/>
              </a:rPr>
              <a:t>общего и среднего общего образования в образовательных организациях Кабардино-Балкарской </a:t>
            </a:r>
            <a:r>
              <a:rPr lang="ru-RU" sz="1200" dirty="0" smtClean="0">
                <a:latin typeface="Century Gothic" panose="020B0502020202020204" pitchFamily="34" charset="0"/>
              </a:rPr>
              <a:t>Республики»</a:t>
            </a:r>
            <a:endParaRPr lang="ru-RU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2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6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ru-RU" sz="1600" dirty="0" smtClean="0">
              <a:latin typeface="Century Gothic" panose="020B0502020202020204" pitchFamily="34" charset="0"/>
            </a:endParaRPr>
          </a:p>
          <a:p>
            <a:pPr algn="just"/>
            <a:endParaRPr lang="ru-RU" sz="1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12430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7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Мониторинг </a:t>
            </a:r>
            <a:r>
              <a:rPr lang="ru-RU" sz="1400" b="1" dirty="0">
                <a:latin typeface="Century Gothic" panose="020B0502020202020204" pitchFamily="34" charset="0"/>
              </a:rPr>
              <a:t>по технической оснащенности РЦОИ и  ППЭ </a:t>
            </a:r>
            <a:r>
              <a:rPr lang="ru-RU" sz="1400" b="1" dirty="0" smtClean="0">
                <a:latin typeface="Century Gothic" panose="020B0502020202020204" pitchFamily="34" charset="0"/>
              </a:rPr>
              <a:t/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для </a:t>
            </a:r>
            <a:r>
              <a:rPr lang="ru-RU" sz="1400" b="1" dirty="0">
                <a:latin typeface="Century Gothic" panose="020B0502020202020204" pitchFamily="34" charset="0"/>
              </a:rPr>
              <a:t>организации, подготовки и проведения ЕГЭ с использованием технологии печати </a:t>
            </a:r>
            <a:r>
              <a:rPr lang="ru-RU" sz="1400" b="1" dirty="0" smtClean="0">
                <a:latin typeface="Century Gothic" panose="020B0502020202020204" pitchFamily="34" charset="0"/>
              </a:rPr>
              <a:t/>
            </a:r>
            <a:br>
              <a:rPr lang="ru-RU" sz="1400" b="1" dirty="0" smtClean="0">
                <a:latin typeface="Century Gothic" panose="020B0502020202020204" pitchFamily="34" charset="0"/>
              </a:rPr>
            </a:br>
            <a:r>
              <a:rPr lang="ru-RU" sz="1400" b="1" dirty="0" smtClean="0">
                <a:latin typeface="Century Gothic" panose="020B0502020202020204" pitchFamily="34" charset="0"/>
              </a:rPr>
              <a:t>и </a:t>
            </a:r>
            <a:r>
              <a:rPr lang="ru-RU" sz="1400" b="1" dirty="0">
                <a:latin typeface="Century Gothic" panose="020B0502020202020204" pitchFamily="34" charset="0"/>
              </a:rPr>
              <a:t>(или) </a:t>
            </a:r>
            <a:r>
              <a:rPr lang="ru-RU" sz="1400" b="1" dirty="0" smtClean="0">
                <a:latin typeface="Century Gothic" panose="020B0502020202020204" pitchFamily="34" charset="0"/>
              </a:rPr>
              <a:t>сканирования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Цель мониторинга: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обеспечение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РЦОИ и ППЭ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необходимыми материально-техническими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средствами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проведения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ЕГЭ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 Кабардино-Балкарской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Республике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Инструмент мониторинга: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анкета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93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511</TotalTime>
  <Words>1614</Words>
  <Application>Microsoft Office PowerPoint</Application>
  <PresentationFormat>Экран (4:3)</PresentationFormat>
  <Paragraphs>313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Реализация мероприятий ФЦПРО  на 2016 - 2020 годы  в Кабардино-Балкарской Республике </vt:lpstr>
      <vt:lpstr> </vt:lpstr>
      <vt:lpstr>        Задачи ФЦПРО на 2016-2020 годы</vt:lpstr>
      <vt:lpstr>          Цели ФЦПРО на 2016-2020 годы</vt:lpstr>
      <vt:lpstr>Презентация PowerPoint</vt:lpstr>
      <vt:lpstr>   Мероприятие   5.1.   «Развитие национально-региональной системы независимой оценки  качества  общего образования   через реализацию пилотных региональных проектов  и создание национальных механизмов оценки качества»</vt:lpstr>
      <vt:lpstr>Нормативно-правовые документы  РФ </vt:lpstr>
      <vt:lpstr>Нормативно-правовые документы КБР </vt:lpstr>
      <vt:lpstr>Мониторинг по технической оснащенности РЦОИ и  ППЭ  для организации, подготовки и проведения ЕГЭ с использованием технологии печати  и (или) сканирования</vt:lpstr>
      <vt:lpstr>Результаты анкетирования по технической оснащенности РЦОИ   для организации, подготовки и проведения ЕГЭ </vt:lpstr>
      <vt:lpstr>План работы  рабочей группы для выполнения работ по направлению «Развитие технологического обеспечения процедур оценки качества образования, в том числе: материально-техническое оснащение РЦОИ, ППЭ» </vt:lpstr>
      <vt:lpstr>      </vt:lpstr>
      <vt:lpstr>Оснащение РЦОИ  за счет средств субсидий федерального бюджета  </vt:lpstr>
      <vt:lpstr> Оснащение ППЭ  за счет средств субсидий федерального  бюджета и софинансирования  из бюджета КБР </vt:lpstr>
      <vt:lpstr>    Перечень  компьютерной и периферийной техники  </vt:lpstr>
      <vt:lpstr>                       Реализация мероприятия 5.1. по направлению    «Развитие технологического обеспечения  процедур оценки качества образования,  в том числе: материально-техническое оснащение РЦОИ,  пунктов проведения экзаменов»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мероприятий ФЦПРО  на 2016 - 2020 годы  в Кабардино-Балкарской Республике</dc:title>
  <dc:creator>Админ</dc:creator>
  <cp:lastModifiedBy>Админ</cp:lastModifiedBy>
  <cp:revision>58</cp:revision>
  <dcterms:created xsi:type="dcterms:W3CDTF">2016-12-13T10:26:15Z</dcterms:created>
  <dcterms:modified xsi:type="dcterms:W3CDTF">2016-12-14T14:31:22Z</dcterms:modified>
</cp:coreProperties>
</file>