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60" r:id="rId4"/>
    <p:sldId id="292" r:id="rId5"/>
    <p:sldId id="293" r:id="rId6"/>
    <p:sldId id="294" r:id="rId7"/>
    <p:sldId id="314" r:id="rId8"/>
    <p:sldId id="308" r:id="rId9"/>
    <p:sldId id="296" r:id="rId10"/>
    <p:sldId id="297" r:id="rId11"/>
    <p:sldId id="322" r:id="rId12"/>
    <p:sldId id="323" r:id="rId13"/>
    <p:sldId id="320" r:id="rId14"/>
    <p:sldId id="321" r:id="rId15"/>
    <p:sldId id="312" r:id="rId16"/>
    <p:sldId id="298" r:id="rId17"/>
    <p:sldId id="317" r:id="rId18"/>
    <p:sldId id="318" r:id="rId19"/>
    <p:sldId id="316" r:id="rId20"/>
    <p:sldId id="319" r:id="rId21"/>
    <p:sldId id="313" r:id="rId22"/>
    <p:sldId id="309" r:id="rId23"/>
    <p:sldId id="273" r:id="rId24"/>
    <p:sldId id="300" r:id="rId25"/>
    <p:sldId id="303" r:id="rId26"/>
    <p:sldId id="301" r:id="rId27"/>
    <p:sldId id="315" r:id="rId28"/>
    <p:sldId id="310" r:id="rId29"/>
    <p:sldId id="304" r:id="rId30"/>
    <p:sldId id="305" r:id="rId31"/>
    <p:sldId id="306" r:id="rId32"/>
    <p:sldId id="307" r:id="rId33"/>
    <p:sldId id="311" r:id="rId34"/>
    <p:sldId id="276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701" initials="S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BEBE38"/>
    <a:srgbClr val="158D9D"/>
    <a:srgbClr val="CCCC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>
        <p:scale>
          <a:sx n="96" d="100"/>
          <a:sy n="96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0.2\wsem_server\&#1070;.&#1061;\&#1070;&#1061;_&#1088;&#1077;&#1079;&#1091;&#1083;&#1100;&#1090;&#1072;&#1090;&#1099;\&#1056;&#1045;&#1047;&#1059;&#1051;&#1068;&#1058;&#1040;&#1058;&#1067;_&#1060;&#1062;&#1055;&#1056;&#1054;\&#1048;&#1089;&#1090;&#1086;&#1088;&#1080;&#1103;_7_&#1080;&#1090;_&#1090;&#1077;&#1082;&#1091;&#1097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0.2\wsem_server\&#1070;.&#1061;\&#1070;&#1061;_&#1088;&#1077;&#1079;&#1091;&#1083;&#1100;&#1090;&#1072;&#1090;&#1099;\&#1056;&#1045;&#1047;&#1059;&#1051;&#1068;&#1058;&#1040;&#1058;&#1067;_&#1060;&#1062;&#1055;&#1056;&#1054;\&#1048;&#1089;&#1090;&#1086;&#1088;&#1080;&#1103;_7_&#1089;&#1088;&#1072;&#1074;&#1085;&#1080;&#1090;%20&#1088;&#1077;&#1079;&#1091;&#1083;&#1100;&#1090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0.2\wsem_server\&#1070;.&#1061;\&#1070;&#1061;_&#1088;&#1077;&#1079;&#1091;&#1083;&#1100;&#1090;&#1072;&#1090;&#1099;\&#1056;&#1045;&#1047;&#1059;&#1051;&#1068;&#1058;&#1040;&#1058;&#1067;_&#1060;&#1062;&#1055;&#1056;&#1054;\&#1041;&#1080;&#1086;&#1083;_7_&#1080;&#1090;_&#1090;&#1077;&#1082;&#1091;&#1097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0.2\wsem_server\&#1070;.&#1061;\&#1070;&#1061;_&#1088;&#1077;&#1079;&#1091;&#1083;&#1100;&#1090;&#1072;&#1090;&#1099;\&#1056;&#1045;&#1047;&#1059;&#1051;&#1068;&#1058;&#1040;&#1058;&#1067;_&#1060;&#1062;&#1055;&#1056;&#1054;\&#1041;&#1080;&#1086;&#1083;_7_&#1089;&#1088;&#1072;&#1074;&#1085;&#1080;&#1090;%20&#1088;&#1077;&#1079;&#1091;&#1083;&#1100;&#1090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0.2\wsem_server\&#1070;.&#1061;\&#1070;&#1061;_&#1088;&#1077;&#1079;&#1091;&#1083;&#1100;&#1090;&#1072;&#1090;&#1099;\&#1056;&#1091;&#1089;_10_&#1089;&#1088;&#1072;&#1074;&#1085;&#1080;&#1090;%20&#1088;&#1077;&#1079;&#1091;&#1083;&#1100;&#1090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0.2\wsem_server\&#1070;.&#1061;\&#1070;&#1061;_&#1088;&#1077;&#1079;&#1091;&#1083;&#1100;&#1090;&#1072;&#1090;&#1099;\&#1056;&#1091;&#1089;_10_&#1089;&#1088;&#1072;&#1074;&#1085;&#1080;&#1090;%20&#1088;&#1077;&#1079;&#1091;&#1083;&#1100;&#1090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0.2\wsem_server\&#1070;.&#1061;\&#1070;&#1061;_&#1088;&#1077;&#1079;&#1091;&#1083;&#1100;&#1090;&#1072;&#1090;&#1099;\&#1052;&#1072;&#1090;&#1077;&#1084;_10_&#1089;&#1088;&#1072;&#1074;&#1085;&#1080;&#1090;%20&#1088;&#1077;&#1079;&#1091;&#1083;&#1100;&#1090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0.2\wsem_server\&#1070;.&#1061;\&#1070;&#1061;_&#1088;&#1077;&#1079;&#1091;&#1083;&#1100;&#1090;&#1072;&#1090;&#1099;\&#1052;&#1072;&#1090;&#1077;&#1084;_10_&#1089;&#1088;&#1072;&#1074;&#1085;&#1080;&#1090;%20&#1088;&#1077;&#1079;&#1091;&#1083;&#1100;&#109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СВОД!$B$22</c:f>
              <c:strCache>
                <c:ptCount val="1"/>
                <c:pt idx="0">
                  <c:v>Итоговая оценка за 6 класс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789731203458355E-3"/>
                  <c:y val="-1.9512190125551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579462406916119E-3"/>
                  <c:y val="-2.276422181314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789731203458355E-3"/>
                  <c:y val="-1.6260158437959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СВОД!$C$21:$E$21</c:f>
              <c:strCache>
                <c:ptCount val="3"/>
                <c:pt idx="0">
                  <c:v>Средний балл</c:v>
                </c:pt>
                <c:pt idx="1">
                  <c:v>Показатель усвоения  материала</c:v>
                </c:pt>
                <c:pt idx="2">
                  <c:v>Показатель качества</c:v>
                </c:pt>
              </c:strCache>
            </c:strRef>
          </c:cat>
          <c:val>
            <c:numRef>
              <c:f>СВОД!$C$22:$E$22</c:f>
              <c:numCache>
                <c:formatCode>0.0</c:formatCode>
                <c:ptCount val="3"/>
                <c:pt idx="0">
                  <c:v>3.9</c:v>
                </c:pt>
                <c:pt idx="1">
                  <c:v>99.9</c:v>
                </c:pt>
                <c:pt idx="2">
                  <c:v>65.099999999999994</c:v>
                </c:pt>
              </c:numCache>
            </c:numRef>
          </c:val>
        </c:ser>
        <c:ser>
          <c:idx val="1"/>
          <c:order val="1"/>
          <c:tx>
            <c:strRef>
              <c:f>СВОД!$B$23</c:f>
              <c:strCache>
                <c:ptCount val="1"/>
                <c:pt idx="0">
                  <c:v>Оценка за 1 четверть 7 класс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743928320922252E-2"/>
                  <c:y val="-2.601625350073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0888352149855E-2"/>
                  <c:y val="-2.601625350073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50937280806942E-2"/>
                  <c:y val="-2.9268285188327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СВОД!$C$21:$E$21</c:f>
              <c:strCache>
                <c:ptCount val="3"/>
                <c:pt idx="0">
                  <c:v>Средний балл</c:v>
                </c:pt>
                <c:pt idx="1">
                  <c:v>Показатель усвоения  материала</c:v>
                </c:pt>
                <c:pt idx="2">
                  <c:v>Показатель качества</c:v>
                </c:pt>
              </c:strCache>
            </c:strRef>
          </c:cat>
          <c:val>
            <c:numRef>
              <c:f>СВОД!$C$23:$E$23</c:f>
              <c:numCache>
                <c:formatCode>0.0</c:formatCode>
                <c:ptCount val="3"/>
                <c:pt idx="0">
                  <c:v>3.8</c:v>
                </c:pt>
                <c:pt idx="1">
                  <c:v>98.9</c:v>
                </c:pt>
                <c:pt idx="2">
                  <c:v>60.9</c:v>
                </c:pt>
              </c:numCache>
            </c:numRef>
          </c:val>
        </c:ser>
        <c:ser>
          <c:idx val="2"/>
          <c:order val="2"/>
          <c:tx>
            <c:strRef>
              <c:f>СВОД!$B$24</c:f>
              <c:strCache>
                <c:ptCount val="1"/>
                <c:pt idx="0">
                  <c:v>Оценка за 1 ДР-2016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301874561613901E-2"/>
                  <c:y val="-2.9268285188327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115892481383328E-2"/>
                  <c:y val="-1.9512190125551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115892481383328E-2"/>
                  <c:y val="-2.601625350073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СВОД!$C$21:$E$21</c:f>
              <c:strCache>
                <c:ptCount val="3"/>
                <c:pt idx="0">
                  <c:v>Средний балл</c:v>
                </c:pt>
                <c:pt idx="1">
                  <c:v>Показатель усвоения  материала</c:v>
                </c:pt>
                <c:pt idx="2">
                  <c:v>Показатель качества</c:v>
                </c:pt>
              </c:strCache>
            </c:strRef>
          </c:cat>
          <c:val>
            <c:numRef>
              <c:f>СВОД!$C$24:$E$24</c:f>
              <c:numCache>
                <c:formatCode>0.0</c:formatCode>
                <c:ptCount val="3"/>
                <c:pt idx="0">
                  <c:v>2.9914456800684346</c:v>
                </c:pt>
                <c:pt idx="1">
                  <c:v>68.599999999999994</c:v>
                </c:pt>
                <c:pt idx="2">
                  <c:v>27.2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834368"/>
        <c:axId val="83835904"/>
        <c:axId val="0"/>
      </c:bar3DChart>
      <c:catAx>
        <c:axId val="8383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3835904"/>
        <c:crosses val="autoZero"/>
        <c:auto val="1"/>
        <c:lblAlgn val="ctr"/>
        <c:lblOffset val="100"/>
        <c:noMultiLvlLbl val="0"/>
      </c:catAx>
      <c:valAx>
        <c:axId val="83835904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83834368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marker>
            <c:symbol val="none"/>
          </c:marker>
          <c:dLbls>
            <c:dLbl>
              <c:idx val="1"/>
              <c:layout>
                <c:manualLayout>
                  <c:x val="-3.2802701398938733E-2"/>
                  <c:y val="-3.324099722991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506994693680665E-2"/>
                  <c:y val="-2.954755309325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436565364206472E-2"/>
                  <c:y val="2.21606648199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154848046309694E-2"/>
                  <c:y val="-4.0627885503231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7182826821032393E-3"/>
                  <c:y val="-3.6934441366574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4380125422093582E-2"/>
                  <c:y val="2.21606648199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2.2160664819944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2450554751567782E-2"/>
                  <c:y val="3.3240997229916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7366136034732284E-2"/>
                  <c:y val="-3.324099722991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7887120115774271E-3"/>
                  <c:y val="-2.954755309325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9.6478533526290471E-3"/>
                  <c:y val="-2.21606648199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1577424023154847E-2"/>
                  <c:y val="2.21606648199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1577424023154847E-2"/>
                  <c:y val="-2.5854108956602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9.6478533526290471E-3"/>
                  <c:y val="2.21606648199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5.7887120115774271E-3"/>
                  <c:y val="-1.4773776546629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3154848046309694E-2"/>
                  <c:y val="2.21606648199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'Выполнение заданий'!$A$19:$Q$19</c:f>
              <c:numCache>
                <c:formatCode>0.0</c:formatCode>
                <c:ptCount val="17"/>
                <c:pt idx="0">
                  <c:v>68.006843455945258</c:v>
                </c:pt>
                <c:pt idx="1">
                  <c:v>76.304533789563735</c:v>
                </c:pt>
                <c:pt idx="2">
                  <c:v>77.758768177929866</c:v>
                </c:pt>
                <c:pt idx="3">
                  <c:v>71.300256629597953</c:v>
                </c:pt>
                <c:pt idx="4">
                  <c:v>74.123182207014537</c:v>
                </c:pt>
                <c:pt idx="5">
                  <c:v>74.935842600513254</c:v>
                </c:pt>
                <c:pt idx="6">
                  <c:v>59.837467921300259</c:v>
                </c:pt>
                <c:pt idx="7">
                  <c:v>61.206159110350725</c:v>
                </c:pt>
                <c:pt idx="8">
                  <c:v>45.466210436270316</c:v>
                </c:pt>
                <c:pt idx="9">
                  <c:v>52.994011976047908</c:v>
                </c:pt>
                <c:pt idx="10">
                  <c:v>51.625320786997428</c:v>
                </c:pt>
                <c:pt idx="11">
                  <c:v>39.692044482463643</c:v>
                </c:pt>
                <c:pt idx="12">
                  <c:v>32.591958939264323</c:v>
                </c:pt>
                <c:pt idx="13">
                  <c:v>37.852865697177073</c:v>
                </c:pt>
                <c:pt idx="14">
                  <c:v>26.518391787852863</c:v>
                </c:pt>
                <c:pt idx="15">
                  <c:v>33.190761334473912</c:v>
                </c:pt>
                <c:pt idx="16">
                  <c:v>20.273738237810093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509248"/>
        <c:axId val="83510784"/>
      </c:lineChart>
      <c:catAx>
        <c:axId val="83509248"/>
        <c:scaling>
          <c:orientation val="minMax"/>
        </c:scaling>
        <c:delete val="0"/>
        <c:axPos val="b"/>
        <c:majorTickMark val="none"/>
        <c:minorTickMark val="none"/>
        <c:tickLblPos val="nextTo"/>
        <c:crossAx val="83510784"/>
        <c:crosses val="autoZero"/>
        <c:auto val="1"/>
        <c:lblAlgn val="ctr"/>
        <c:lblOffset val="100"/>
        <c:noMultiLvlLbl val="0"/>
      </c:catAx>
      <c:valAx>
        <c:axId val="835107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  <a:r>
                  <a:rPr lang="ru-RU" baseline="0"/>
                  <a:t> </a:t>
                </a:r>
                <a:r>
                  <a:rPr lang="ru-RU"/>
                  <a:t>справившихся</a:t>
                </a:r>
                <a:endParaRPr lang="en-US"/>
              </a:p>
            </c:rich>
          </c:tx>
          <c:overlay val="0"/>
        </c:title>
        <c:numFmt formatCode="0.0" sourceLinked="1"/>
        <c:majorTickMark val="none"/>
        <c:minorTickMark val="none"/>
        <c:tickLblPos val="nextTo"/>
        <c:crossAx val="83509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СВОД!$B$22</c:f>
              <c:strCache>
                <c:ptCount val="1"/>
                <c:pt idx="0">
                  <c:v>Итоговая оценка за 6 класс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789731203458355E-3"/>
                  <c:y val="-1.9512190125551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578829345360963E-3"/>
                  <c:y val="-1.34320730377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789731203458355E-3"/>
                  <c:y val="-1.6260158437959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СВОД!$C$21:$E$21</c:f>
              <c:strCache>
                <c:ptCount val="3"/>
                <c:pt idx="0">
                  <c:v>Средний балл</c:v>
                </c:pt>
                <c:pt idx="1">
                  <c:v>Показатель усвоения  материала</c:v>
                </c:pt>
                <c:pt idx="2">
                  <c:v>Показатель качества</c:v>
                </c:pt>
              </c:strCache>
            </c:strRef>
          </c:cat>
          <c:val>
            <c:numRef>
              <c:f>СВОД!$C$22:$E$22</c:f>
              <c:numCache>
                <c:formatCode>General</c:formatCode>
                <c:ptCount val="3"/>
                <c:pt idx="0" formatCode="0.0">
                  <c:v>3.9</c:v>
                </c:pt>
                <c:pt idx="1">
                  <c:v>99.5</c:v>
                </c:pt>
                <c:pt idx="2">
                  <c:v>65.8</c:v>
                </c:pt>
              </c:numCache>
            </c:numRef>
          </c:val>
        </c:ser>
        <c:ser>
          <c:idx val="1"/>
          <c:order val="1"/>
          <c:tx>
            <c:strRef>
              <c:f>СВОД!$B$23</c:f>
              <c:strCache>
                <c:ptCount val="1"/>
                <c:pt idx="0">
                  <c:v>Оценка за 1 четверть 7 класс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743928320922252E-2"/>
                  <c:y val="-2.601625350073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0888352149855E-2"/>
                  <c:y val="-2.601625350073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50937280806942E-2"/>
                  <c:y val="-2.9268285188327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СВОД!$C$21:$E$21</c:f>
              <c:strCache>
                <c:ptCount val="3"/>
                <c:pt idx="0">
                  <c:v>Средний балл</c:v>
                </c:pt>
                <c:pt idx="1">
                  <c:v>Показатель усвоения  материала</c:v>
                </c:pt>
                <c:pt idx="2">
                  <c:v>Показатель качества</c:v>
                </c:pt>
              </c:strCache>
            </c:strRef>
          </c:cat>
          <c:val>
            <c:numRef>
              <c:f>СВОД!$C$23:$E$23</c:f>
              <c:numCache>
                <c:formatCode>General</c:formatCode>
                <c:ptCount val="3"/>
                <c:pt idx="0">
                  <c:v>3.9</c:v>
                </c:pt>
                <c:pt idx="1">
                  <c:v>99.2</c:v>
                </c:pt>
                <c:pt idx="2">
                  <c:v>63.6</c:v>
                </c:pt>
              </c:numCache>
            </c:numRef>
          </c:val>
        </c:ser>
        <c:ser>
          <c:idx val="2"/>
          <c:order val="2"/>
          <c:tx>
            <c:strRef>
              <c:f>СВОД!$B$24</c:f>
              <c:strCache>
                <c:ptCount val="1"/>
                <c:pt idx="0">
                  <c:v>Оценка за 1 ДР-2016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301874561613901E-2"/>
                  <c:y val="-2.9268285188327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115892481383328E-2"/>
                  <c:y val="-1.9512190125551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115892481383328E-2"/>
                  <c:y val="-2.601625350073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СВОД!$C$21:$E$21</c:f>
              <c:strCache>
                <c:ptCount val="3"/>
                <c:pt idx="0">
                  <c:v>Средний балл</c:v>
                </c:pt>
                <c:pt idx="1">
                  <c:v>Показатель усвоения  материала</c:v>
                </c:pt>
                <c:pt idx="2">
                  <c:v>Показатель качества</c:v>
                </c:pt>
              </c:strCache>
            </c:strRef>
          </c:cat>
          <c:val>
            <c:numRef>
              <c:f>СВОД!$C$24:$E$24</c:f>
              <c:numCache>
                <c:formatCode>0.0</c:formatCode>
                <c:ptCount val="3"/>
                <c:pt idx="0">
                  <c:v>2.5360134003350083</c:v>
                </c:pt>
                <c:pt idx="1">
                  <c:v>39.200000000000003</c:v>
                </c:pt>
                <c:pt idx="2">
                  <c:v>11.4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552128"/>
        <c:axId val="83553664"/>
        <c:axId val="0"/>
      </c:bar3DChart>
      <c:catAx>
        <c:axId val="8355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3553664"/>
        <c:crosses val="autoZero"/>
        <c:auto val="1"/>
        <c:lblAlgn val="ctr"/>
        <c:lblOffset val="100"/>
        <c:noMultiLvlLbl val="0"/>
      </c:catAx>
      <c:valAx>
        <c:axId val="83553664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3552128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4.0114613180515769E-2"/>
                  <c:y val="-4.966569661629505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37153772683859E-2"/>
                  <c:y val="-5.730657301880196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012416427889213E-2"/>
                  <c:y val="4.2024820213788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114613180515783E-2"/>
                  <c:y val="-3.438394381128121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743075453677261E-2"/>
                  <c:y val="-4.2024820213788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012416427889213E-2"/>
                  <c:y val="4.584525841504157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7191977077363897E-2"/>
                  <c:y val="-5.730657301880200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0114613180515783E-2"/>
                  <c:y val="3.43839438112811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1012416427889213E-2"/>
                  <c:y val="-3.820438201253464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9665711556829056E-2"/>
                  <c:y val="4.966569661629505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'Выполнение заданий'!$A$25:$O$25</c:f>
              <c:strCache>
                <c:ptCount val="15"/>
                <c:pt idx="0">
                  <c:v>В1</c:v>
                </c:pt>
                <c:pt idx="1">
                  <c:v>В2</c:v>
                </c:pt>
                <c:pt idx="2">
                  <c:v>В3</c:v>
                </c:pt>
                <c:pt idx="3">
                  <c:v>В4</c:v>
                </c:pt>
                <c:pt idx="4">
                  <c:v>В5</c:v>
                </c:pt>
                <c:pt idx="5">
                  <c:v>В6</c:v>
                </c:pt>
                <c:pt idx="6">
                  <c:v>В7</c:v>
                </c:pt>
                <c:pt idx="7">
                  <c:v>В8</c:v>
                </c:pt>
                <c:pt idx="8">
                  <c:v>В9</c:v>
                </c:pt>
                <c:pt idx="9">
                  <c:v>В10</c:v>
                </c:pt>
                <c:pt idx="10">
                  <c:v>В11</c:v>
                </c:pt>
                <c:pt idx="11">
                  <c:v>В12</c:v>
                </c:pt>
                <c:pt idx="12">
                  <c:v>В13</c:v>
                </c:pt>
                <c:pt idx="13">
                  <c:v>В14</c:v>
                </c:pt>
                <c:pt idx="14">
                  <c:v>В15</c:v>
                </c:pt>
              </c:strCache>
            </c:strRef>
          </c:cat>
          <c:val>
            <c:numRef>
              <c:f>'Выполнение заданий'!$A$26:$O$26</c:f>
              <c:numCache>
                <c:formatCode>0.0</c:formatCode>
                <c:ptCount val="15"/>
                <c:pt idx="0">
                  <c:v>68.354960234407699</c:v>
                </c:pt>
                <c:pt idx="1">
                  <c:v>86.312264545835077</c:v>
                </c:pt>
                <c:pt idx="2">
                  <c:v>67.434072833821673</c:v>
                </c:pt>
                <c:pt idx="3">
                  <c:v>62.32733361239012</c:v>
                </c:pt>
                <c:pt idx="4">
                  <c:v>82.377563834240263</c:v>
                </c:pt>
                <c:pt idx="5">
                  <c:v>59.899539556299707</c:v>
                </c:pt>
                <c:pt idx="6">
                  <c:v>59.899539556299707</c:v>
                </c:pt>
                <c:pt idx="7">
                  <c:v>55.127668480535789</c:v>
                </c:pt>
                <c:pt idx="8">
                  <c:v>73.210548346588538</c:v>
                </c:pt>
                <c:pt idx="9">
                  <c:v>57.388028463792381</c:v>
                </c:pt>
                <c:pt idx="10">
                  <c:v>51.988279614901636</c:v>
                </c:pt>
                <c:pt idx="11">
                  <c:v>24.696525742988698</c:v>
                </c:pt>
                <c:pt idx="12">
                  <c:v>29.970699037254082</c:v>
                </c:pt>
                <c:pt idx="13">
                  <c:v>0.62787777312683135</c:v>
                </c:pt>
                <c:pt idx="14">
                  <c:v>23.984930933444957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160896"/>
        <c:axId val="84162432"/>
      </c:lineChart>
      <c:catAx>
        <c:axId val="8416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4162432"/>
        <c:crosses val="autoZero"/>
        <c:auto val="1"/>
        <c:lblAlgn val="ctr"/>
        <c:lblOffset val="100"/>
        <c:noMultiLvlLbl val="0"/>
      </c:catAx>
      <c:valAx>
        <c:axId val="84162432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 справившихся</a:t>
                </a:r>
              </a:p>
            </c:rich>
          </c:tx>
          <c:overlay val="0"/>
        </c:title>
        <c:numFmt formatCode="0.0" sourceLinked="1"/>
        <c:majorTickMark val="none"/>
        <c:minorTickMark val="none"/>
        <c:tickLblPos val="nextTo"/>
        <c:crossAx val="84160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'Ср.балл_пок усп_пок кач'!$C$5:$C$6</c:f>
              <c:strCache>
                <c:ptCount val="1"/>
                <c:pt idx="0">
                  <c:v>ОГЭ-2016 Средний балл</c:v>
                </c:pt>
              </c:strCache>
            </c:strRef>
          </c:tx>
          <c:invertIfNegative val="0"/>
          <c:cat>
            <c:strRef>
              <c:f>'Ср.балл_пок усп_пок кач'!$B$7:$B$20</c:f>
              <c:strCache>
                <c:ptCount val="14"/>
                <c:pt idx="0">
                  <c:v>г.о.Нальчик</c:v>
                </c:pt>
                <c:pt idx="1">
                  <c:v>г.Прохладный</c:v>
                </c:pt>
                <c:pt idx="2">
                  <c:v>г.Баксан</c:v>
                </c:pt>
                <c:pt idx="3">
                  <c:v>Баксанский  район</c:v>
                </c:pt>
                <c:pt idx="4">
                  <c:v>Зольский  район</c:v>
                </c:pt>
                <c:pt idx="5">
                  <c:v>Лескенский  район</c:v>
                </c:pt>
                <c:pt idx="6">
                  <c:v>Майский  район</c:v>
                </c:pt>
                <c:pt idx="7">
                  <c:v>Прохладненский район</c:v>
                </c:pt>
                <c:pt idx="8">
                  <c:v>Терский район</c:v>
                </c:pt>
                <c:pt idx="9">
                  <c:v>Урванский  район</c:v>
                </c:pt>
                <c:pt idx="10">
                  <c:v>Чегемский  район</c:v>
                </c:pt>
                <c:pt idx="11">
                  <c:v>Черекский  район</c:v>
                </c:pt>
                <c:pt idx="12">
                  <c:v>Эльбрусский  район</c:v>
                </c:pt>
                <c:pt idx="13">
                  <c:v>По КБР</c:v>
                </c:pt>
              </c:strCache>
            </c:strRef>
          </c:cat>
          <c:val>
            <c:numRef>
              <c:f>'Ср.балл_пок усп_пок кач'!$C$7:$C$20</c:f>
              <c:numCache>
                <c:formatCode>0.0</c:formatCode>
                <c:ptCount val="14"/>
                <c:pt idx="0">
                  <c:v>4.3675213675213653</c:v>
                </c:pt>
                <c:pt idx="1">
                  <c:v>4.1028571428571414</c:v>
                </c:pt>
                <c:pt idx="2">
                  <c:v>4.0243902439024373</c:v>
                </c:pt>
                <c:pt idx="3">
                  <c:v>4.1526315789473669</c:v>
                </c:pt>
                <c:pt idx="4">
                  <c:v>4.5223880597014894</c:v>
                </c:pt>
                <c:pt idx="5">
                  <c:v>4.1973684210526336</c:v>
                </c:pt>
                <c:pt idx="6">
                  <c:v>4.0677966101694887</c:v>
                </c:pt>
                <c:pt idx="7">
                  <c:v>3.8285714285714292</c:v>
                </c:pt>
                <c:pt idx="8">
                  <c:v>4.3606557377049162</c:v>
                </c:pt>
                <c:pt idx="9">
                  <c:v>4.2587064676616917</c:v>
                </c:pt>
                <c:pt idx="10">
                  <c:v>4.2631578947368425</c:v>
                </c:pt>
                <c:pt idx="11">
                  <c:v>4.2727272727272725</c:v>
                </c:pt>
                <c:pt idx="12">
                  <c:v>4.2624999999999984</c:v>
                </c:pt>
                <c:pt idx="13">
                  <c:v>4.2406967537608882</c:v>
                </c:pt>
              </c:numCache>
            </c:numRef>
          </c:val>
        </c:ser>
        <c:ser>
          <c:idx val="1"/>
          <c:order val="1"/>
          <c:tx>
            <c:strRef>
              <c:f>'Ср.балл_пок усп_пок кач'!$D$5:$D$6</c:f>
              <c:strCache>
                <c:ptCount val="1"/>
                <c:pt idx="0">
                  <c:v>ОГЭ-2016 Показатель усвоения материала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'Ср.балл_пок усп_пок кач'!$B$7:$B$20</c:f>
              <c:strCache>
                <c:ptCount val="14"/>
                <c:pt idx="0">
                  <c:v>г.о.Нальчик</c:v>
                </c:pt>
                <c:pt idx="1">
                  <c:v>г.Прохладный</c:v>
                </c:pt>
                <c:pt idx="2">
                  <c:v>г.Баксан</c:v>
                </c:pt>
                <c:pt idx="3">
                  <c:v>Баксанский  район</c:v>
                </c:pt>
                <c:pt idx="4">
                  <c:v>Зольский  район</c:v>
                </c:pt>
                <c:pt idx="5">
                  <c:v>Лескенский  район</c:v>
                </c:pt>
                <c:pt idx="6">
                  <c:v>Майский  район</c:v>
                </c:pt>
                <c:pt idx="7">
                  <c:v>Прохладненский район</c:v>
                </c:pt>
                <c:pt idx="8">
                  <c:v>Терский район</c:v>
                </c:pt>
                <c:pt idx="9">
                  <c:v>Урванский  район</c:v>
                </c:pt>
                <c:pt idx="10">
                  <c:v>Чегемский  район</c:v>
                </c:pt>
                <c:pt idx="11">
                  <c:v>Черекский  район</c:v>
                </c:pt>
                <c:pt idx="12">
                  <c:v>Эльбрусский  район</c:v>
                </c:pt>
                <c:pt idx="13">
                  <c:v>По КБР</c:v>
                </c:pt>
              </c:strCache>
            </c:strRef>
          </c:cat>
          <c:val>
            <c:numRef>
              <c:f>'Ср.балл_пок усп_пок кач'!$D$7:$D$20</c:f>
              <c:numCache>
                <c:formatCode>0.0</c:formatCode>
                <c:ptCount val="14"/>
                <c:pt idx="0">
                  <c:v>99.8</c:v>
                </c:pt>
                <c:pt idx="1">
                  <c:v>98.9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99.8</c:v>
                </c:pt>
              </c:numCache>
            </c:numRef>
          </c:val>
        </c:ser>
        <c:ser>
          <c:idx val="2"/>
          <c:order val="2"/>
          <c:tx>
            <c:strRef>
              <c:f>'Ср.балл_пок усп_пок кач'!$E$5:$E$6</c:f>
              <c:strCache>
                <c:ptCount val="1"/>
                <c:pt idx="0">
                  <c:v>ОГЭ-2016 Показатель качества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'Ср.балл_пок усп_пок кач'!$B$7:$B$20</c:f>
              <c:strCache>
                <c:ptCount val="14"/>
                <c:pt idx="0">
                  <c:v>г.о.Нальчик</c:v>
                </c:pt>
                <c:pt idx="1">
                  <c:v>г.Прохладный</c:v>
                </c:pt>
                <c:pt idx="2">
                  <c:v>г.Баксан</c:v>
                </c:pt>
                <c:pt idx="3">
                  <c:v>Баксанский  район</c:v>
                </c:pt>
                <c:pt idx="4">
                  <c:v>Зольский  район</c:v>
                </c:pt>
                <c:pt idx="5">
                  <c:v>Лескенский  район</c:v>
                </c:pt>
                <c:pt idx="6">
                  <c:v>Майский  район</c:v>
                </c:pt>
                <c:pt idx="7">
                  <c:v>Прохладненский район</c:v>
                </c:pt>
                <c:pt idx="8">
                  <c:v>Терский район</c:v>
                </c:pt>
                <c:pt idx="9">
                  <c:v>Урванский  район</c:v>
                </c:pt>
                <c:pt idx="10">
                  <c:v>Чегемский  район</c:v>
                </c:pt>
                <c:pt idx="11">
                  <c:v>Черекский  район</c:v>
                </c:pt>
                <c:pt idx="12">
                  <c:v>Эльбрусский  район</c:v>
                </c:pt>
                <c:pt idx="13">
                  <c:v>По КБР</c:v>
                </c:pt>
              </c:strCache>
            </c:strRef>
          </c:cat>
          <c:val>
            <c:numRef>
              <c:f>'Ср.балл_пок усп_пок кач'!$E$7:$E$20</c:f>
              <c:numCache>
                <c:formatCode>0.0</c:formatCode>
                <c:ptCount val="14"/>
                <c:pt idx="0">
                  <c:v>86.2</c:v>
                </c:pt>
                <c:pt idx="1">
                  <c:v>71.400000000000006</c:v>
                </c:pt>
                <c:pt idx="2">
                  <c:v>63.2</c:v>
                </c:pt>
                <c:pt idx="3">
                  <c:v>73.2</c:v>
                </c:pt>
                <c:pt idx="4">
                  <c:v>87.3</c:v>
                </c:pt>
                <c:pt idx="5">
                  <c:v>77.599999999999994</c:v>
                </c:pt>
                <c:pt idx="6">
                  <c:v>72.3</c:v>
                </c:pt>
                <c:pt idx="7">
                  <c:v>53.6</c:v>
                </c:pt>
                <c:pt idx="8">
                  <c:v>82.8</c:v>
                </c:pt>
                <c:pt idx="9">
                  <c:v>72.599999999999994</c:v>
                </c:pt>
                <c:pt idx="10">
                  <c:v>79.5</c:v>
                </c:pt>
                <c:pt idx="11">
                  <c:v>77.900000000000006</c:v>
                </c:pt>
                <c:pt idx="12" formatCode="General">
                  <c:v>76.3</c:v>
                </c:pt>
                <c:pt idx="13">
                  <c:v>77.5</c:v>
                </c:pt>
              </c:numCache>
            </c:numRef>
          </c:val>
        </c:ser>
        <c:ser>
          <c:idx val="3"/>
          <c:order val="3"/>
          <c:tx>
            <c:strRef>
              <c:f>'Ср.балл_пок усп_пок кач'!$F$5:$F$6</c:f>
              <c:strCache>
                <c:ptCount val="1"/>
                <c:pt idx="0">
                  <c:v>ДР-2016 Средний балл</c:v>
                </c:pt>
              </c:strCache>
            </c:strRef>
          </c:tx>
          <c:invertIfNegative val="0"/>
          <c:cat>
            <c:strRef>
              <c:f>'Ср.балл_пок усп_пок кач'!$B$7:$B$20</c:f>
              <c:strCache>
                <c:ptCount val="14"/>
                <c:pt idx="0">
                  <c:v>г.о.Нальчик</c:v>
                </c:pt>
                <c:pt idx="1">
                  <c:v>г.Прохладный</c:v>
                </c:pt>
                <c:pt idx="2">
                  <c:v>г.Баксан</c:v>
                </c:pt>
                <c:pt idx="3">
                  <c:v>Баксанский  район</c:v>
                </c:pt>
                <c:pt idx="4">
                  <c:v>Зольский  район</c:v>
                </c:pt>
                <c:pt idx="5">
                  <c:v>Лескенский  район</c:v>
                </c:pt>
                <c:pt idx="6">
                  <c:v>Майский  район</c:v>
                </c:pt>
                <c:pt idx="7">
                  <c:v>Прохладненский район</c:v>
                </c:pt>
                <c:pt idx="8">
                  <c:v>Терский район</c:v>
                </c:pt>
                <c:pt idx="9">
                  <c:v>Урванский  район</c:v>
                </c:pt>
                <c:pt idx="10">
                  <c:v>Чегемский  район</c:v>
                </c:pt>
                <c:pt idx="11">
                  <c:v>Черекский  район</c:v>
                </c:pt>
                <c:pt idx="12">
                  <c:v>Эльбрусский  район</c:v>
                </c:pt>
                <c:pt idx="13">
                  <c:v>По КБР</c:v>
                </c:pt>
              </c:strCache>
            </c:strRef>
          </c:cat>
          <c:val>
            <c:numRef>
              <c:f>'Ср.балл_пок усп_пок кач'!$F$7:$F$20</c:f>
              <c:numCache>
                <c:formatCode>0.0</c:formatCode>
                <c:ptCount val="14"/>
                <c:pt idx="0">
                  <c:v>3.0284552845528445</c:v>
                </c:pt>
                <c:pt idx="1">
                  <c:v>3.2346938775510212</c:v>
                </c:pt>
                <c:pt idx="2">
                  <c:v>3.1460674157303372</c:v>
                </c:pt>
                <c:pt idx="3">
                  <c:v>3.3275862068965529</c:v>
                </c:pt>
                <c:pt idx="4">
                  <c:v>2.5466666666666669</c:v>
                </c:pt>
                <c:pt idx="5">
                  <c:v>3.32</c:v>
                </c:pt>
                <c:pt idx="6">
                  <c:v>2.734375</c:v>
                </c:pt>
                <c:pt idx="7">
                  <c:v>2.4222222222222221</c:v>
                </c:pt>
                <c:pt idx="8">
                  <c:v>2.9740259740259738</c:v>
                </c:pt>
                <c:pt idx="9">
                  <c:v>3.2396694214876027</c:v>
                </c:pt>
                <c:pt idx="10">
                  <c:v>2.6666666666666665</c:v>
                </c:pt>
                <c:pt idx="11">
                  <c:v>3.75</c:v>
                </c:pt>
                <c:pt idx="12">
                  <c:v>3.3220338983050848</c:v>
                </c:pt>
                <c:pt idx="13">
                  <c:v>3.0579505300353356</c:v>
                </c:pt>
              </c:numCache>
            </c:numRef>
          </c:val>
        </c:ser>
        <c:ser>
          <c:idx val="4"/>
          <c:order val="4"/>
          <c:tx>
            <c:strRef>
              <c:f>'Ср.балл_пок усп_пок кач'!$G$5:$G$6</c:f>
              <c:strCache>
                <c:ptCount val="1"/>
                <c:pt idx="0">
                  <c:v>ДР-2016 Показатель усвоения материала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'Ср.балл_пок усп_пок кач'!$B$7:$B$20</c:f>
              <c:strCache>
                <c:ptCount val="14"/>
                <c:pt idx="0">
                  <c:v>г.о.Нальчик</c:v>
                </c:pt>
                <c:pt idx="1">
                  <c:v>г.Прохладный</c:v>
                </c:pt>
                <c:pt idx="2">
                  <c:v>г.Баксан</c:v>
                </c:pt>
                <c:pt idx="3">
                  <c:v>Баксанский  район</c:v>
                </c:pt>
                <c:pt idx="4">
                  <c:v>Зольский  район</c:v>
                </c:pt>
                <c:pt idx="5">
                  <c:v>Лескенский  район</c:v>
                </c:pt>
                <c:pt idx="6">
                  <c:v>Майский  район</c:v>
                </c:pt>
                <c:pt idx="7">
                  <c:v>Прохладненский район</c:v>
                </c:pt>
                <c:pt idx="8">
                  <c:v>Терский район</c:v>
                </c:pt>
                <c:pt idx="9">
                  <c:v>Урванский  район</c:v>
                </c:pt>
                <c:pt idx="10">
                  <c:v>Чегемский  район</c:v>
                </c:pt>
                <c:pt idx="11">
                  <c:v>Черекский  район</c:v>
                </c:pt>
                <c:pt idx="12">
                  <c:v>Эльбрусский  район</c:v>
                </c:pt>
                <c:pt idx="13">
                  <c:v>По КБР</c:v>
                </c:pt>
              </c:strCache>
            </c:strRef>
          </c:cat>
          <c:val>
            <c:numRef>
              <c:f>'Ср.балл_пок усп_пок кач'!$G$7:$G$20</c:f>
              <c:numCache>
                <c:formatCode>0.0</c:formatCode>
                <c:ptCount val="14"/>
                <c:pt idx="0">
                  <c:v>64.8</c:v>
                </c:pt>
                <c:pt idx="1">
                  <c:v>74.5</c:v>
                </c:pt>
                <c:pt idx="2">
                  <c:v>85</c:v>
                </c:pt>
                <c:pt idx="3">
                  <c:v>82.8</c:v>
                </c:pt>
                <c:pt idx="4">
                  <c:v>38.700000000000003</c:v>
                </c:pt>
                <c:pt idx="5">
                  <c:v>76</c:v>
                </c:pt>
                <c:pt idx="6">
                  <c:v>62.5</c:v>
                </c:pt>
                <c:pt idx="7">
                  <c:v>37.800000000000004</c:v>
                </c:pt>
                <c:pt idx="8">
                  <c:v>68.8</c:v>
                </c:pt>
                <c:pt idx="9">
                  <c:v>73.599999999999994</c:v>
                </c:pt>
                <c:pt idx="10">
                  <c:v>46.9</c:v>
                </c:pt>
                <c:pt idx="11">
                  <c:v>85.4</c:v>
                </c:pt>
                <c:pt idx="12" formatCode="General">
                  <c:v>76.3</c:v>
                </c:pt>
                <c:pt idx="13">
                  <c:v>65.900000000000006</c:v>
                </c:pt>
              </c:numCache>
            </c:numRef>
          </c:val>
        </c:ser>
        <c:ser>
          <c:idx val="5"/>
          <c:order val="5"/>
          <c:tx>
            <c:strRef>
              <c:f>'Ср.балл_пок усп_пок кач'!$H$5:$H$6</c:f>
              <c:strCache>
                <c:ptCount val="1"/>
                <c:pt idx="0">
                  <c:v>ДР-2016 Показатель качества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'Ср.балл_пок усп_пок кач'!$B$7:$B$20</c:f>
              <c:strCache>
                <c:ptCount val="14"/>
                <c:pt idx="0">
                  <c:v>г.о.Нальчик</c:v>
                </c:pt>
                <c:pt idx="1">
                  <c:v>г.Прохладный</c:v>
                </c:pt>
                <c:pt idx="2">
                  <c:v>г.Баксан</c:v>
                </c:pt>
                <c:pt idx="3">
                  <c:v>Баксанский  район</c:v>
                </c:pt>
                <c:pt idx="4">
                  <c:v>Зольский  район</c:v>
                </c:pt>
                <c:pt idx="5">
                  <c:v>Лескенский  район</c:v>
                </c:pt>
                <c:pt idx="6">
                  <c:v>Майский  район</c:v>
                </c:pt>
                <c:pt idx="7">
                  <c:v>Прохладненский район</c:v>
                </c:pt>
                <c:pt idx="8">
                  <c:v>Терский район</c:v>
                </c:pt>
                <c:pt idx="9">
                  <c:v>Урванский  район</c:v>
                </c:pt>
                <c:pt idx="10">
                  <c:v>Чегемский  район</c:v>
                </c:pt>
                <c:pt idx="11">
                  <c:v>Черекский  район</c:v>
                </c:pt>
                <c:pt idx="12">
                  <c:v>Эльбрусский  район</c:v>
                </c:pt>
                <c:pt idx="13">
                  <c:v>По КБР</c:v>
                </c:pt>
              </c:strCache>
            </c:strRef>
          </c:cat>
          <c:val>
            <c:numRef>
              <c:f>'Ср.балл_пок усп_пок кач'!$H$7:$H$20</c:f>
              <c:numCache>
                <c:formatCode>0.0</c:formatCode>
                <c:ptCount val="14"/>
                <c:pt idx="0">
                  <c:v>32.700000000000003</c:v>
                </c:pt>
                <c:pt idx="1">
                  <c:v>43.9</c:v>
                </c:pt>
                <c:pt idx="2">
                  <c:v>55</c:v>
                </c:pt>
                <c:pt idx="3">
                  <c:v>42.2</c:v>
                </c:pt>
                <c:pt idx="4">
                  <c:v>13.3</c:v>
                </c:pt>
                <c:pt idx="5">
                  <c:v>42.2</c:v>
                </c:pt>
                <c:pt idx="6">
                  <c:v>10.9</c:v>
                </c:pt>
                <c:pt idx="7">
                  <c:v>4.4000000000000004</c:v>
                </c:pt>
                <c:pt idx="8">
                  <c:v>26</c:v>
                </c:pt>
                <c:pt idx="9">
                  <c:v>38.800000000000004</c:v>
                </c:pt>
                <c:pt idx="10">
                  <c:v>18.5</c:v>
                </c:pt>
                <c:pt idx="11">
                  <c:v>66.7</c:v>
                </c:pt>
                <c:pt idx="12" formatCode="General">
                  <c:v>39</c:v>
                </c:pt>
                <c:pt idx="1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934528"/>
        <c:axId val="92936064"/>
        <c:axId val="0"/>
      </c:bar3DChart>
      <c:catAx>
        <c:axId val="9293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2936064"/>
        <c:crosses val="autoZero"/>
        <c:auto val="1"/>
        <c:lblAlgn val="ctr"/>
        <c:lblOffset val="100"/>
        <c:noMultiLvlLbl val="0"/>
      </c:catAx>
      <c:valAx>
        <c:axId val="92936064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929345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7548352572433281E-3"/>
          <c:y val="0.86645568342418822"/>
          <c:w val="0.99114542720994825"/>
          <c:h val="9.7874341389708519E-2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Выполнение заданий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455851246442295"/>
          <c:y val="0.11446614753266345"/>
          <c:w val="0.86731209231757478"/>
          <c:h val="0.75274691492292745"/>
        </c:manualLayout>
      </c:layout>
      <c:lineChart>
        <c:grouping val="standard"/>
        <c:varyColors val="0"/>
        <c:ser>
          <c:idx val="0"/>
          <c:order val="0"/>
          <c:dLbls>
            <c:dLbl>
              <c:idx val="11"/>
              <c:layout>
                <c:manualLayout>
                  <c:x val="-6.0306238163936307E-2"/>
                  <c:y val="-4.444443030480230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5229678622952102E-2"/>
                  <c:y val="-5.656563856974833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5806828909837135E-2"/>
                  <c:y val="-7.272724958967642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'Выполнение заданий'!$B$7:$P$7</c:f>
              <c:numCache>
                <c:formatCode>0.0</c:formatCode>
                <c:ptCount val="15"/>
                <c:pt idx="0">
                  <c:v>78.233215547703196</c:v>
                </c:pt>
                <c:pt idx="1">
                  <c:v>47.137809187279146</c:v>
                </c:pt>
                <c:pt idx="2">
                  <c:v>27.915194346289752</c:v>
                </c:pt>
                <c:pt idx="3">
                  <c:v>53.003533568904601</c:v>
                </c:pt>
                <c:pt idx="4">
                  <c:v>44.169611307420489</c:v>
                </c:pt>
                <c:pt idx="5">
                  <c:v>85.441696113074201</c:v>
                </c:pt>
                <c:pt idx="6">
                  <c:v>72.720848056537065</c:v>
                </c:pt>
                <c:pt idx="7">
                  <c:v>58.515901060070675</c:v>
                </c:pt>
                <c:pt idx="8">
                  <c:v>65.30035335689044</c:v>
                </c:pt>
                <c:pt idx="9">
                  <c:v>49.399293286219084</c:v>
                </c:pt>
                <c:pt idx="10">
                  <c:v>31.519434628975262</c:v>
                </c:pt>
                <c:pt idx="11">
                  <c:v>54.840989399293257</c:v>
                </c:pt>
                <c:pt idx="12">
                  <c:v>57.809187279151942</c:v>
                </c:pt>
                <c:pt idx="13">
                  <c:v>59.293286219081281</c:v>
                </c:pt>
                <c:pt idx="14">
                  <c:v>58.6572438162544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987392"/>
        <c:axId val="92988928"/>
      </c:lineChart>
      <c:catAx>
        <c:axId val="9298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2988928"/>
        <c:crosses val="autoZero"/>
        <c:auto val="1"/>
        <c:lblAlgn val="ctr"/>
        <c:lblOffset val="100"/>
        <c:noMultiLvlLbl val="0"/>
      </c:catAx>
      <c:valAx>
        <c:axId val="92988928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 справившихся </a:t>
                </a:r>
              </a:p>
            </c:rich>
          </c:tx>
          <c:overlay val="0"/>
        </c:title>
        <c:numFmt formatCode="0.0" sourceLinked="1"/>
        <c:majorTickMark val="none"/>
        <c:minorTickMark val="none"/>
        <c:tickLblPos val="nextTo"/>
        <c:crossAx val="92987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9820604948653E-2"/>
          <c:y val="2.5844221166454611E-2"/>
          <c:w val="0.9272017939505135"/>
          <c:h val="0.649633565523010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'Ср балл_пок усп_пок кач'!$C$5:$C$6</c:f>
              <c:strCache>
                <c:ptCount val="1"/>
                <c:pt idx="0">
                  <c:v>ОГЭ-2016 Средний балл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'Ср балл_пок усп_пок кач'!$B$7:$B$20</c:f>
              <c:strCache>
                <c:ptCount val="14"/>
                <c:pt idx="0">
                  <c:v>г.о.Нальчик</c:v>
                </c:pt>
                <c:pt idx="1">
                  <c:v>г.Прохладный</c:v>
                </c:pt>
                <c:pt idx="2">
                  <c:v>г.Баксан</c:v>
                </c:pt>
                <c:pt idx="3">
                  <c:v>Баксанский  район</c:v>
                </c:pt>
                <c:pt idx="4">
                  <c:v>Зольский  район</c:v>
                </c:pt>
                <c:pt idx="5">
                  <c:v>Лескенский  район</c:v>
                </c:pt>
                <c:pt idx="6">
                  <c:v>Майский  район</c:v>
                </c:pt>
                <c:pt idx="7">
                  <c:v>Прохладненский район</c:v>
                </c:pt>
                <c:pt idx="8">
                  <c:v>Терский район</c:v>
                </c:pt>
                <c:pt idx="9">
                  <c:v>Урванский  район</c:v>
                </c:pt>
                <c:pt idx="10">
                  <c:v>Чегемский  район</c:v>
                </c:pt>
                <c:pt idx="11">
                  <c:v>Черекский  район</c:v>
                </c:pt>
                <c:pt idx="12">
                  <c:v>Эльбрусский  район</c:v>
                </c:pt>
                <c:pt idx="13">
                  <c:v>По КБР</c:v>
                </c:pt>
              </c:strCache>
            </c:strRef>
          </c:cat>
          <c:val>
            <c:numRef>
              <c:f>'Ср балл_пок усп_пок кач'!$C$7:$C$20</c:f>
              <c:numCache>
                <c:formatCode>0.0</c:formatCode>
                <c:ptCount val="14"/>
                <c:pt idx="0">
                  <c:v>3.9489051094890502</c:v>
                </c:pt>
                <c:pt idx="1">
                  <c:v>3.9942857142857138</c:v>
                </c:pt>
                <c:pt idx="2">
                  <c:v>4.1515151515151487</c:v>
                </c:pt>
                <c:pt idx="3">
                  <c:v>4.3386243386243404</c:v>
                </c:pt>
                <c:pt idx="4">
                  <c:v>4.4477611940298543</c:v>
                </c:pt>
                <c:pt idx="5">
                  <c:v>4.2631578947368425</c:v>
                </c:pt>
                <c:pt idx="6">
                  <c:v>3.6327683615819208</c:v>
                </c:pt>
                <c:pt idx="7">
                  <c:v>3.7913669064748197</c:v>
                </c:pt>
                <c:pt idx="8">
                  <c:v>4.3032786885245917</c:v>
                </c:pt>
                <c:pt idx="9">
                  <c:v>4.4278606965174108</c:v>
                </c:pt>
                <c:pt idx="10">
                  <c:v>4.5614035087719298</c:v>
                </c:pt>
                <c:pt idx="11">
                  <c:v>4.2987012987012987</c:v>
                </c:pt>
                <c:pt idx="12" formatCode="General">
                  <c:v>4.25</c:v>
                </c:pt>
                <c:pt idx="13">
                  <c:v>4.1162974683544302</c:v>
                </c:pt>
              </c:numCache>
            </c:numRef>
          </c:val>
        </c:ser>
        <c:ser>
          <c:idx val="1"/>
          <c:order val="1"/>
          <c:tx>
            <c:strRef>
              <c:f>'Ср балл_пок усп_пок кач'!$D$5:$D$6</c:f>
              <c:strCache>
                <c:ptCount val="1"/>
                <c:pt idx="0">
                  <c:v>ОГЭ-2016 Показатель усвоения материала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'Ср балл_пок усп_пок кач'!$B$7:$B$20</c:f>
              <c:strCache>
                <c:ptCount val="14"/>
                <c:pt idx="0">
                  <c:v>г.о.Нальчик</c:v>
                </c:pt>
                <c:pt idx="1">
                  <c:v>г.Прохладный</c:v>
                </c:pt>
                <c:pt idx="2">
                  <c:v>г.Баксан</c:v>
                </c:pt>
                <c:pt idx="3">
                  <c:v>Баксанский  район</c:v>
                </c:pt>
                <c:pt idx="4">
                  <c:v>Зольский  район</c:v>
                </c:pt>
                <c:pt idx="5">
                  <c:v>Лескенский  район</c:v>
                </c:pt>
                <c:pt idx="6">
                  <c:v>Майский  район</c:v>
                </c:pt>
                <c:pt idx="7">
                  <c:v>Прохладненский район</c:v>
                </c:pt>
                <c:pt idx="8">
                  <c:v>Терский район</c:v>
                </c:pt>
                <c:pt idx="9">
                  <c:v>Урванский  район</c:v>
                </c:pt>
                <c:pt idx="10">
                  <c:v>Чегемский  район</c:v>
                </c:pt>
                <c:pt idx="11">
                  <c:v>Черекский  район</c:v>
                </c:pt>
                <c:pt idx="12">
                  <c:v>Эльбрусский  район</c:v>
                </c:pt>
                <c:pt idx="13">
                  <c:v>По КБР</c:v>
                </c:pt>
              </c:strCache>
            </c:strRef>
          </c:cat>
          <c:val>
            <c:numRef>
              <c:f>'Ср балл_пок усп_пок кач'!$D$7:$D$20</c:f>
              <c:numCache>
                <c:formatCode>0.0</c:formatCode>
                <c:ptCount val="14"/>
                <c:pt idx="0">
                  <c:v>99.5</c:v>
                </c:pt>
                <c:pt idx="1">
                  <c:v>99.4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99.4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99.8</c:v>
                </c:pt>
              </c:numCache>
            </c:numRef>
          </c:val>
        </c:ser>
        <c:ser>
          <c:idx val="2"/>
          <c:order val="2"/>
          <c:tx>
            <c:strRef>
              <c:f>'Ср балл_пок усп_пок кач'!$E$5:$E$6</c:f>
              <c:strCache>
                <c:ptCount val="1"/>
                <c:pt idx="0">
                  <c:v>ОГЭ-2016 Показатель качества</c:v>
                </c:pt>
              </c:strCache>
            </c:strRef>
          </c:tx>
          <c:invertIfNegative val="0"/>
          <c:cat>
            <c:strRef>
              <c:f>'Ср балл_пок усп_пок кач'!$B$7:$B$20</c:f>
              <c:strCache>
                <c:ptCount val="14"/>
                <c:pt idx="0">
                  <c:v>г.о.Нальчик</c:v>
                </c:pt>
                <c:pt idx="1">
                  <c:v>г.Прохладный</c:v>
                </c:pt>
                <c:pt idx="2">
                  <c:v>г.Баксан</c:v>
                </c:pt>
                <c:pt idx="3">
                  <c:v>Баксанский  район</c:v>
                </c:pt>
                <c:pt idx="4">
                  <c:v>Зольский  район</c:v>
                </c:pt>
                <c:pt idx="5">
                  <c:v>Лескенский  район</c:v>
                </c:pt>
                <c:pt idx="6">
                  <c:v>Майский  район</c:v>
                </c:pt>
                <c:pt idx="7">
                  <c:v>Прохладненский район</c:v>
                </c:pt>
                <c:pt idx="8">
                  <c:v>Терский район</c:v>
                </c:pt>
                <c:pt idx="9">
                  <c:v>Урванский  район</c:v>
                </c:pt>
                <c:pt idx="10">
                  <c:v>Чегемский  район</c:v>
                </c:pt>
                <c:pt idx="11">
                  <c:v>Черекский  район</c:v>
                </c:pt>
                <c:pt idx="12">
                  <c:v>Эльбрусский  район</c:v>
                </c:pt>
                <c:pt idx="13">
                  <c:v>По КБР</c:v>
                </c:pt>
              </c:strCache>
            </c:strRef>
          </c:cat>
          <c:val>
            <c:numRef>
              <c:f>'Ср балл_пок усп_пок кач'!$E$7:$E$20</c:f>
              <c:numCache>
                <c:formatCode>0.0</c:formatCode>
                <c:ptCount val="14"/>
                <c:pt idx="0">
                  <c:v>74.8</c:v>
                </c:pt>
                <c:pt idx="1">
                  <c:v>82.3</c:v>
                </c:pt>
                <c:pt idx="2">
                  <c:v>90.3</c:v>
                </c:pt>
                <c:pt idx="3">
                  <c:v>94.2</c:v>
                </c:pt>
                <c:pt idx="4">
                  <c:v>95.5</c:v>
                </c:pt>
                <c:pt idx="5">
                  <c:v>89.5</c:v>
                </c:pt>
                <c:pt idx="6">
                  <c:v>59.9</c:v>
                </c:pt>
                <c:pt idx="7">
                  <c:v>69.099999999999994</c:v>
                </c:pt>
                <c:pt idx="8">
                  <c:v>91</c:v>
                </c:pt>
                <c:pt idx="9">
                  <c:v>92.5</c:v>
                </c:pt>
                <c:pt idx="10">
                  <c:v>98.8</c:v>
                </c:pt>
                <c:pt idx="11">
                  <c:v>96.1</c:v>
                </c:pt>
                <c:pt idx="12" formatCode="General">
                  <c:v>93.8</c:v>
                </c:pt>
                <c:pt idx="13">
                  <c:v>83</c:v>
                </c:pt>
              </c:numCache>
            </c:numRef>
          </c:val>
        </c:ser>
        <c:ser>
          <c:idx val="3"/>
          <c:order val="3"/>
          <c:tx>
            <c:strRef>
              <c:f>'Ср балл_пок усп_пок кач'!$F$5:$F$6</c:f>
              <c:strCache>
                <c:ptCount val="1"/>
                <c:pt idx="0">
                  <c:v>ДР-2016 Средний балл</c:v>
                </c:pt>
              </c:strCache>
            </c:strRef>
          </c:tx>
          <c:invertIfNegative val="0"/>
          <c:cat>
            <c:strRef>
              <c:f>'Ср балл_пок усп_пок кач'!$B$7:$B$20</c:f>
              <c:strCache>
                <c:ptCount val="14"/>
                <c:pt idx="0">
                  <c:v>г.о.Нальчик</c:v>
                </c:pt>
                <c:pt idx="1">
                  <c:v>г.Прохладный</c:v>
                </c:pt>
                <c:pt idx="2">
                  <c:v>г.Баксан</c:v>
                </c:pt>
                <c:pt idx="3">
                  <c:v>Баксанский  район</c:v>
                </c:pt>
                <c:pt idx="4">
                  <c:v>Зольский  район</c:v>
                </c:pt>
                <c:pt idx="5">
                  <c:v>Лескенский  район</c:v>
                </c:pt>
                <c:pt idx="6">
                  <c:v>Майский  район</c:v>
                </c:pt>
                <c:pt idx="7">
                  <c:v>Прохладненский район</c:v>
                </c:pt>
                <c:pt idx="8">
                  <c:v>Терский район</c:v>
                </c:pt>
                <c:pt idx="9">
                  <c:v>Урванский  район</c:v>
                </c:pt>
                <c:pt idx="10">
                  <c:v>Чегемский  район</c:v>
                </c:pt>
                <c:pt idx="11">
                  <c:v>Черекский  район</c:v>
                </c:pt>
                <c:pt idx="12">
                  <c:v>Эльбрусский  район</c:v>
                </c:pt>
                <c:pt idx="13">
                  <c:v>По КБР</c:v>
                </c:pt>
              </c:strCache>
            </c:strRef>
          </c:cat>
          <c:val>
            <c:numRef>
              <c:f>'Ср балл_пок усп_пок кач'!$F$7:$F$20</c:f>
              <c:numCache>
                <c:formatCode>0.0</c:formatCode>
                <c:ptCount val="14"/>
                <c:pt idx="0">
                  <c:v>4.0187499999999998</c:v>
                </c:pt>
                <c:pt idx="1">
                  <c:v>4.1443298969072151</c:v>
                </c:pt>
                <c:pt idx="2">
                  <c:v>3.7191011235955047</c:v>
                </c:pt>
                <c:pt idx="3">
                  <c:v>4.1623931623931645</c:v>
                </c:pt>
                <c:pt idx="4">
                  <c:v>3.5394736842105252</c:v>
                </c:pt>
                <c:pt idx="5">
                  <c:v>4.04</c:v>
                </c:pt>
                <c:pt idx="6">
                  <c:v>3.5</c:v>
                </c:pt>
                <c:pt idx="7">
                  <c:v>2.7333333333333343</c:v>
                </c:pt>
                <c:pt idx="8">
                  <c:v>3.7532467532467542</c:v>
                </c:pt>
                <c:pt idx="9">
                  <c:v>3.8220338983050848</c:v>
                </c:pt>
                <c:pt idx="10">
                  <c:v>3.7215189873417729</c:v>
                </c:pt>
                <c:pt idx="11">
                  <c:v>4.0204081632653059</c:v>
                </c:pt>
                <c:pt idx="12">
                  <c:v>3.8644067796610178</c:v>
                </c:pt>
                <c:pt idx="13">
                  <c:v>3.8762517882689558</c:v>
                </c:pt>
              </c:numCache>
            </c:numRef>
          </c:val>
        </c:ser>
        <c:ser>
          <c:idx val="4"/>
          <c:order val="4"/>
          <c:tx>
            <c:strRef>
              <c:f>'Ср балл_пок усп_пок кач'!$G$5:$G$6</c:f>
              <c:strCache>
                <c:ptCount val="1"/>
                <c:pt idx="0">
                  <c:v>ДР-2016 Показатель усвоения материала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'Ср балл_пок усп_пок кач'!$B$7:$B$20</c:f>
              <c:strCache>
                <c:ptCount val="14"/>
                <c:pt idx="0">
                  <c:v>г.о.Нальчик</c:v>
                </c:pt>
                <c:pt idx="1">
                  <c:v>г.Прохладный</c:v>
                </c:pt>
                <c:pt idx="2">
                  <c:v>г.Баксан</c:v>
                </c:pt>
                <c:pt idx="3">
                  <c:v>Баксанский  район</c:v>
                </c:pt>
                <c:pt idx="4">
                  <c:v>Зольский  район</c:v>
                </c:pt>
                <c:pt idx="5">
                  <c:v>Лескенский  район</c:v>
                </c:pt>
                <c:pt idx="6">
                  <c:v>Майский  район</c:v>
                </c:pt>
                <c:pt idx="7">
                  <c:v>Прохладненский район</c:v>
                </c:pt>
                <c:pt idx="8">
                  <c:v>Терский район</c:v>
                </c:pt>
                <c:pt idx="9">
                  <c:v>Урванский  район</c:v>
                </c:pt>
                <c:pt idx="10">
                  <c:v>Чегемский  район</c:v>
                </c:pt>
                <c:pt idx="11">
                  <c:v>Черекский  район</c:v>
                </c:pt>
                <c:pt idx="12">
                  <c:v>Эльбрусский  район</c:v>
                </c:pt>
                <c:pt idx="13">
                  <c:v>По КБР</c:v>
                </c:pt>
              </c:strCache>
            </c:strRef>
          </c:cat>
          <c:val>
            <c:numRef>
              <c:f>'Ср балл_пок усп_пок кач'!$G$7:$G$20</c:f>
              <c:numCache>
                <c:formatCode>0.0</c:formatCode>
                <c:ptCount val="14"/>
                <c:pt idx="0">
                  <c:v>89</c:v>
                </c:pt>
                <c:pt idx="1">
                  <c:v>93.8</c:v>
                </c:pt>
                <c:pt idx="2">
                  <c:v>82</c:v>
                </c:pt>
                <c:pt idx="3">
                  <c:v>94.9</c:v>
                </c:pt>
                <c:pt idx="4">
                  <c:v>82.9</c:v>
                </c:pt>
                <c:pt idx="5">
                  <c:v>92</c:v>
                </c:pt>
                <c:pt idx="6">
                  <c:v>75.8</c:v>
                </c:pt>
                <c:pt idx="7">
                  <c:v>51.1</c:v>
                </c:pt>
                <c:pt idx="8">
                  <c:v>80.5</c:v>
                </c:pt>
                <c:pt idx="9">
                  <c:v>81.400000000000006</c:v>
                </c:pt>
                <c:pt idx="10">
                  <c:v>86.1</c:v>
                </c:pt>
                <c:pt idx="11">
                  <c:v>85.7</c:v>
                </c:pt>
                <c:pt idx="12" formatCode="General">
                  <c:v>89.8</c:v>
                </c:pt>
                <c:pt idx="13">
                  <c:v>86</c:v>
                </c:pt>
              </c:numCache>
            </c:numRef>
          </c:val>
        </c:ser>
        <c:ser>
          <c:idx val="5"/>
          <c:order val="5"/>
          <c:tx>
            <c:strRef>
              <c:f>'Ср балл_пок усп_пок кач'!$H$5:$H$6</c:f>
              <c:strCache>
                <c:ptCount val="1"/>
                <c:pt idx="0">
                  <c:v>ДР-2016 Показатель качества</c:v>
                </c:pt>
              </c:strCache>
            </c:strRef>
          </c:tx>
          <c:invertIfNegative val="0"/>
          <c:cat>
            <c:strRef>
              <c:f>'Ср балл_пок усп_пок кач'!$B$7:$B$20</c:f>
              <c:strCache>
                <c:ptCount val="14"/>
                <c:pt idx="0">
                  <c:v>г.о.Нальчик</c:v>
                </c:pt>
                <c:pt idx="1">
                  <c:v>г.Прохладный</c:v>
                </c:pt>
                <c:pt idx="2">
                  <c:v>г.Баксан</c:v>
                </c:pt>
                <c:pt idx="3">
                  <c:v>Баксанский  район</c:v>
                </c:pt>
                <c:pt idx="4">
                  <c:v>Зольский  район</c:v>
                </c:pt>
                <c:pt idx="5">
                  <c:v>Лескенский  район</c:v>
                </c:pt>
                <c:pt idx="6">
                  <c:v>Майский  район</c:v>
                </c:pt>
                <c:pt idx="7">
                  <c:v>Прохладненский район</c:v>
                </c:pt>
                <c:pt idx="8">
                  <c:v>Терский район</c:v>
                </c:pt>
                <c:pt idx="9">
                  <c:v>Урванский  район</c:v>
                </c:pt>
                <c:pt idx="10">
                  <c:v>Чегемский  район</c:v>
                </c:pt>
                <c:pt idx="11">
                  <c:v>Черекский  район</c:v>
                </c:pt>
                <c:pt idx="12">
                  <c:v>Эльбрусский  район</c:v>
                </c:pt>
                <c:pt idx="13">
                  <c:v>По КБР</c:v>
                </c:pt>
              </c:strCache>
            </c:strRef>
          </c:cat>
          <c:val>
            <c:numRef>
              <c:f>'Ср балл_пок усп_пок кач'!$H$7:$H$20</c:f>
              <c:numCache>
                <c:formatCode>0.0</c:formatCode>
                <c:ptCount val="14"/>
                <c:pt idx="0">
                  <c:v>70.400000000000006</c:v>
                </c:pt>
                <c:pt idx="1">
                  <c:v>72.2</c:v>
                </c:pt>
                <c:pt idx="2">
                  <c:v>59.6</c:v>
                </c:pt>
                <c:pt idx="3">
                  <c:v>77</c:v>
                </c:pt>
                <c:pt idx="4">
                  <c:v>50</c:v>
                </c:pt>
                <c:pt idx="5">
                  <c:v>66</c:v>
                </c:pt>
                <c:pt idx="6">
                  <c:v>46.8</c:v>
                </c:pt>
                <c:pt idx="7">
                  <c:v>17.8</c:v>
                </c:pt>
                <c:pt idx="8">
                  <c:v>58.4</c:v>
                </c:pt>
                <c:pt idx="9">
                  <c:v>65.3</c:v>
                </c:pt>
                <c:pt idx="10">
                  <c:v>63.3</c:v>
                </c:pt>
                <c:pt idx="11">
                  <c:v>67.3</c:v>
                </c:pt>
                <c:pt idx="12" formatCode="General">
                  <c:v>64.400000000000006</c:v>
                </c:pt>
                <c:pt idx="13">
                  <c:v>64.5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864512"/>
        <c:axId val="92866048"/>
        <c:axId val="0"/>
      </c:bar3DChart>
      <c:catAx>
        <c:axId val="9286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aseline="0"/>
            </a:pPr>
            <a:endParaRPr lang="ru-RU"/>
          </a:p>
        </c:txPr>
        <c:crossAx val="92866048"/>
        <c:crosses val="autoZero"/>
        <c:auto val="1"/>
        <c:lblAlgn val="ctr"/>
        <c:lblOffset val="100"/>
        <c:noMultiLvlLbl val="0"/>
      </c:catAx>
      <c:valAx>
        <c:axId val="92866048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928645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8266697245368587E-2"/>
          <c:y val="0.88263827712680665"/>
          <c:w val="0.96548505465942991"/>
          <c:h val="9.4273680152831885E-2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4.011461318051579E-2"/>
                  <c:y val="-4.96656966162950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371537726838597E-2"/>
                  <c:y val="-5.730657301880200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012416427889227E-2"/>
                  <c:y val="4.2024820213788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114613180515797E-2"/>
                  <c:y val="-3.438394381128121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743075453677278E-2"/>
                  <c:y val="-4.2024820213788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012416427889227E-2"/>
                  <c:y val="4.584525841504157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7191977077363897E-2"/>
                  <c:y val="-5.730657301880202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0114613180515797E-2"/>
                  <c:y val="3.43839438112811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1012416427889227E-2"/>
                  <c:y val="-3.820438201253464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9665711556829084E-2"/>
                  <c:y val="4.96656966162950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'Выполнение заданий'!$A$20:$J$20</c:f>
              <c:numCache>
                <c:formatCode>0.0</c:formatCode>
                <c:ptCount val="10"/>
                <c:pt idx="0">
                  <c:v>87.410586552217467</c:v>
                </c:pt>
                <c:pt idx="1">
                  <c:v>81.688125894134458</c:v>
                </c:pt>
                <c:pt idx="2">
                  <c:v>75.393419170243206</c:v>
                </c:pt>
                <c:pt idx="3">
                  <c:v>80.400572246065778</c:v>
                </c:pt>
                <c:pt idx="4">
                  <c:v>80.68669527896995</c:v>
                </c:pt>
                <c:pt idx="5">
                  <c:v>77.825464949928474</c:v>
                </c:pt>
                <c:pt idx="6">
                  <c:v>91.559370529327609</c:v>
                </c:pt>
                <c:pt idx="7">
                  <c:v>72.889842632331849</c:v>
                </c:pt>
                <c:pt idx="8">
                  <c:v>70.314735336194516</c:v>
                </c:pt>
                <c:pt idx="9">
                  <c:v>51.645207439198856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895488"/>
        <c:axId val="92909568"/>
      </c:lineChart>
      <c:catAx>
        <c:axId val="9289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2909568"/>
        <c:crosses val="autoZero"/>
        <c:auto val="1"/>
        <c:lblAlgn val="ctr"/>
        <c:lblOffset val="100"/>
        <c:noMultiLvlLbl val="0"/>
      </c:catAx>
      <c:valAx>
        <c:axId val="92909568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 справившихся</a:t>
                </a:r>
              </a:p>
            </c:rich>
          </c:tx>
          <c:overlay val="0"/>
        </c:title>
        <c:numFmt formatCode="0.0" sourceLinked="1"/>
        <c:majorTickMark val="none"/>
        <c:minorTickMark val="none"/>
        <c:tickLblPos val="nextTo"/>
        <c:crossAx val="92895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2-22T17:17:27.656" idx="1">
    <p:pos x="10" y="10"/>
    <p:text/>
  </p:cm>
  <p:cm authorId="0" dt="2016-12-22T17:17:39.593" idx="2">
    <p:pos x="146" y="140"/>
    <p:text/>
  </p:cm>
  <p:cm authorId="0" dt="2016-12-22T17:17:46.031" idx="3">
    <p:pos x="146" y="146"/>
    <p:text/>
  </p:cm>
  <p:cm authorId="0" dt="2016-12-22T17:18:04.734" idx="4">
    <p:pos x="282" y="282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FFC31-C04D-40C0-AB21-B2E46F6D026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567AB-4235-407E-B0E1-4825ADF535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1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67AB-4235-407E-B0E1-4825ADF5350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108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67AB-4235-407E-B0E1-4825ADF5350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75" y="0"/>
            <a:ext cx="6337300" cy="3276600"/>
          </a:xfrm>
          <a:prstGeom prst="rect">
            <a:avLst/>
          </a:prstGeom>
          <a:noFill/>
        </p:spPr>
      </p:pic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0"/>
            <a:ext cx="2809875" cy="3352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1063"/>
            <a:ext cx="2871788" cy="3436937"/>
          </a:xfrm>
          <a:prstGeom prst="rect">
            <a:avLst/>
          </a:prstGeom>
          <a:noFill/>
        </p:spPr>
      </p:pic>
      <p:sp>
        <p:nvSpPr>
          <p:cNvPr id="3096" name="Rectangle 24"/>
          <p:cNvSpPr>
            <a:spLocks noChangeArrowheads="1"/>
          </p:cNvSpPr>
          <p:nvPr/>
        </p:nvSpPr>
        <p:spPr bwMode="black">
          <a:xfrm>
            <a:off x="0" y="3276600"/>
            <a:ext cx="8839200" cy="152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786063" y="3443288"/>
            <a:ext cx="6357937" cy="3429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black">
          <a:xfrm>
            <a:off x="2786063" y="3276600"/>
            <a:ext cx="6357937" cy="762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3352800"/>
            <a:ext cx="5867400" cy="6096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035300" y="5029200"/>
            <a:ext cx="46482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14800" y="6505575"/>
            <a:ext cx="2133600" cy="168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6508750"/>
            <a:ext cx="2895600" cy="168275"/>
          </a:xfrm>
        </p:spPr>
        <p:txBody>
          <a:bodyPr/>
          <a:lstStyle>
            <a:lvl1pPr algn="ctr">
              <a:defRPr>
                <a:effectLst/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32575" y="6492875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effectLst/>
                <a:latin typeface="Times New Roman" pitchFamily="18" charset="0"/>
              </a:defRPr>
            </a:lvl1pPr>
          </a:lstStyle>
          <a:p>
            <a:fld id="{7F3018B5-88C7-4973-BF4D-2073A54D2D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228600"/>
            <a:ext cx="1447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chemeClr val="bg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BDD427-A91C-491E-A5EF-EEF731368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171450"/>
            <a:ext cx="1962150" cy="6170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71450"/>
            <a:ext cx="5734050" cy="6170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C45809-E006-4902-A0C5-2FACF34373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5" y="17145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898525"/>
            <a:ext cx="7848600" cy="5443538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248400" y="6443663"/>
            <a:ext cx="2514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419600" y="6443663"/>
            <a:ext cx="1524000" cy="320675"/>
          </a:xfrm>
        </p:spPr>
        <p:txBody>
          <a:bodyPr/>
          <a:lstStyle>
            <a:lvl1pPr>
              <a:defRPr/>
            </a:lvl1pPr>
          </a:lstStyle>
          <a:p>
            <a:fld id="{F7AEDFB1-4C79-4A34-8B27-018C1C5B63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77B579-60DB-4868-9AAD-074E18BE9D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C1CA74-C688-4D11-86ED-7EB5B0245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898525"/>
            <a:ext cx="3848100" cy="544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8700" y="898525"/>
            <a:ext cx="3848100" cy="544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90A624-E3A4-4B15-AE0A-9BA0387C9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1CEC37-E029-4F18-93E8-2E61943F36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6B70D7-1819-4D5B-9EDF-7F3B6777C4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74AC8A-53B8-481F-A99A-B505280F4C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A4F2FB-66E7-4B22-8064-A9A8DAC459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C7C06D-6433-4B6E-8241-453A2F7401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762000"/>
            <a:ext cx="847725" cy="6096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898525"/>
            <a:ext cx="78486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43663"/>
            <a:ext cx="2514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19600" y="6443663"/>
            <a:ext cx="1524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2E9ED925-7BD2-4D82-ACBD-0993DFD35B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66775" y="17145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8675" cy="762000"/>
          </a:xfrm>
          <a:prstGeom prst="rect">
            <a:avLst/>
          </a:prstGeom>
          <a:noFill/>
        </p:spPr>
      </p:pic>
      <p:sp>
        <p:nvSpPr>
          <p:cNvPr id="1043" name="Text Box 19"/>
          <p:cNvSpPr txBox="1">
            <a:spLocks noChangeArrowheads="1"/>
          </p:cNvSpPr>
          <p:nvPr/>
        </p:nvSpPr>
        <p:spPr bwMode="auto">
          <a:xfrm rot="16200000">
            <a:off x="-444500" y="5453063"/>
            <a:ext cx="2230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Verdana" pitchFamily="34" charset="0"/>
              </a:rPr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kbrcmiso.r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3214686"/>
            <a:ext cx="5867400" cy="1000132"/>
          </a:xfrm>
        </p:spPr>
        <p:txBody>
          <a:bodyPr/>
          <a:lstStyle/>
          <a:p>
            <a:pPr algn="ctr"/>
            <a:r>
              <a:rPr lang="ru-RU" sz="1800" dirty="0" smtClean="0"/>
              <a:t>Результаты проведения </a:t>
            </a:r>
            <a:r>
              <a:rPr lang="ru-RU" sz="1800" dirty="0" err="1" smtClean="0"/>
              <a:t>внутрирегионального</a:t>
            </a:r>
            <a:r>
              <a:rPr lang="ru-RU" sz="1800" dirty="0" smtClean="0"/>
              <a:t> анализа качества образования</a:t>
            </a:r>
            <a:endParaRPr lang="en-US" sz="1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35300" y="5243512"/>
            <a:ext cx="5894418" cy="757255"/>
          </a:xfrm>
        </p:spPr>
        <p:txBody>
          <a:bodyPr/>
          <a:lstStyle/>
          <a:p>
            <a:r>
              <a:rPr lang="ru-RU" sz="1400" b="1" dirty="0" err="1" smtClean="0">
                <a:solidFill>
                  <a:schemeClr val="tx1">
                    <a:lumMod val="75000"/>
                  </a:schemeClr>
                </a:solidFill>
              </a:rPr>
              <a:t>Анзор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 Борисович Машуков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и.о.директора ГБУ КБР «</a:t>
            </a:r>
            <a:r>
              <a:rPr lang="ru-RU" sz="1400" b="1" dirty="0" err="1" smtClean="0">
                <a:solidFill>
                  <a:schemeClr val="tx1">
                    <a:lumMod val="75000"/>
                  </a:schemeClr>
                </a:solidFill>
              </a:rPr>
              <a:t>ЦМиСО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» </a:t>
            </a:r>
            <a:r>
              <a:rPr lang="ru-RU" sz="1400" b="1" dirty="0" err="1" smtClean="0">
                <a:solidFill>
                  <a:schemeClr val="tx1">
                    <a:lumMod val="75000"/>
                  </a:schemeClr>
                </a:solidFill>
              </a:rPr>
              <a:t>Минобрнауки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 КБР</a:t>
            </a:r>
            <a:endParaRPr lang="en-US" sz="1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6050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571604" y="142852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Примеры заданий</a:t>
            </a:r>
            <a:r>
              <a:rPr lang="en-US" altLang="ru-RU" sz="2400" b="1" dirty="0" smtClean="0">
                <a:solidFill>
                  <a:schemeClr val="bg1"/>
                </a:solidFill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по истории</a:t>
            </a:r>
            <a:endParaRPr lang="ru-RU" sz="2400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125" b="3125"/>
          <a:stretch>
            <a:fillRect/>
          </a:stretch>
        </p:blipFill>
        <p:spPr bwMode="auto">
          <a:xfrm>
            <a:off x="1928794" y="128586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 descr="C:\Users\Админ\Desktop\fcpro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Сравнительные результаты по истории 7 класс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17004433"/>
              </p:ext>
            </p:extLst>
          </p:nvPr>
        </p:nvGraphicFramePr>
        <p:xfrm>
          <a:off x="1142972" y="1214422"/>
          <a:ext cx="7543831" cy="4873556"/>
        </p:xfrm>
        <a:graphic>
          <a:graphicData uri="http://schemas.openxmlformats.org/drawingml/2006/table">
            <a:tbl>
              <a:tblPr/>
              <a:tblGrid>
                <a:gridCol w="277033"/>
                <a:gridCol w="2088402"/>
                <a:gridCol w="431533"/>
                <a:gridCol w="431533"/>
                <a:gridCol w="431533"/>
                <a:gridCol w="431533"/>
                <a:gridCol w="431533"/>
                <a:gridCol w="431533"/>
                <a:gridCol w="431533"/>
                <a:gridCol w="431533"/>
                <a:gridCol w="431533"/>
                <a:gridCol w="431533"/>
                <a:gridCol w="431533"/>
                <a:gridCol w="431533"/>
              </a:tblGrid>
              <a:tr h="294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№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latin typeface="Times New Roman"/>
                        </a:rPr>
                        <a:t>Муницмпалитеты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, округа</a:t>
                      </a:r>
                    </a:p>
                  </a:txBody>
                  <a:tcPr marL="8244" marR="8244" marT="82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Итоговая оценка за 6 класс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Оценка за 1 четверть 7 класса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Оценка за ДР-2016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г.о.Нальчик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34,5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35,0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30,5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24,7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38,6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34,9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1,7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16,8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42,8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38,1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/>
                        </a:rPr>
                        <a:t>г.Прохладный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26,0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38,0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36,0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22,0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36,0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12,0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1,4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21,1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77,6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/>
                        </a:rPr>
                        <a:t>г.Баксан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26,8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33,3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39,9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17,5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37,2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45,4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0,6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46,3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43,4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9,7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Баксанский</a:t>
                      </a:r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муниципаальный</a:t>
                      </a:r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район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32,2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36,1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31,7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25,9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37,6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35,1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33,3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43,8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22,4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/>
                        </a:rPr>
                        <a:t>Зольский муниципаальный район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27,3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36,0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36,7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23,7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34,5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41,7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7,5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33,6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50,7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8,2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/>
                        </a:rPr>
                        <a:t>Лескенский муниципаальный район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15,7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31,4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52,9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12,9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34,3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52,9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4,3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12,9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57,1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25,7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/>
                        </a:rPr>
                        <a:t>Майский муниципаальный район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18,9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60,0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21,1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25,3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62,1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12,6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5,0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40,8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37,5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16,7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/>
                        </a:rPr>
                        <a:t>Прохладненский муниципальный район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19,4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37,3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43,3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11,9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40,0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45,9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2,2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12,0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21,1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66,9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/>
                        </a:rPr>
                        <a:t>Терский муниципаальный район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21,7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43,4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33,6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1,4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26,6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38,5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35,0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3,0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26,3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39,1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31,6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/>
                        </a:rPr>
                        <a:t>Урванский муниципаальный район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27,2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25,7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47,1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25,7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25,0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49,3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6,7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24,4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59,3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9,6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/>
                        </a:rPr>
                        <a:t>Чегемский муниципаальный район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31,2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33,3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35,5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29,2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29,7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41,1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7,3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27,4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27,9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37,4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Черекский</a:t>
                      </a:r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муниципаальный</a:t>
                      </a:r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район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38,9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27,8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33,3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30,6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36,1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33,3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27,6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50,0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21,1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/>
                        </a:rPr>
                        <a:t>Эльбрусский муниципаальный район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23,3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43,3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33,3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20,0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40,0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40,0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10,4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31,3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46,3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11,9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682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Times New Roman"/>
                        </a:rPr>
                        <a:t>По КБР: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28,2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37,6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33,7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0,5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24,8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38,8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35,6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0,8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24,0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41,4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31,4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4" descr="C:\Users\Админ\Desktop\fcpro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Сравнительные результаты по истории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</p:nvPr>
        </p:nvGraphicFramePr>
        <p:xfrm>
          <a:off x="838200" y="898525"/>
          <a:ext cx="7848600" cy="544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66774" y="171450"/>
            <a:ext cx="8062943" cy="563563"/>
          </a:xfrm>
        </p:spPr>
        <p:txBody>
          <a:bodyPr/>
          <a:lstStyle/>
          <a:p>
            <a:pPr algn="ctr"/>
            <a:r>
              <a:rPr lang="ru-RU" sz="2000" dirty="0" smtClean="0"/>
              <a:t>Анализ результатов выполнения заданий по истории</a:t>
            </a:r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ph type="tbl" idx="1"/>
          </p:nvPr>
        </p:nvGraphicFramePr>
        <p:xfrm>
          <a:off x="1295407" y="1214420"/>
          <a:ext cx="7562875" cy="3500464"/>
        </p:xfrm>
        <a:graphic>
          <a:graphicData uri="http://schemas.openxmlformats.org/drawingml/2006/table">
            <a:tbl>
              <a:tblPr/>
              <a:tblGrid>
                <a:gridCol w="444875"/>
                <a:gridCol w="444875"/>
                <a:gridCol w="444875"/>
                <a:gridCol w="444875"/>
                <a:gridCol w="444875"/>
                <a:gridCol w="444875"/>
                <a:gridCol w="444875"/>
                <a:gridCol w="444875"/>
                <a:gridCol w="444875"/>
                <a:gridCol w="444875"/>
                <a:gridCol w="444875"/>
                <a:gridCol w="444875"/>
                <a:gridCol w="444875"/>
                <a:gridCol w="444875"/>
                <a:gridCol w="444875"/>
                <a:gridCol w="444875"/>
                <a:gridCol w="444875"/>
              </a:tblGrid>
              <a:tr h="946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80416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Arial"/>
                        </a:rPr>
                        <a:t>1590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Arial"/>
                        </a:rPr>
                        <a:t>1784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Arial"/>
                        </a:rPr>
                        <a:t>1818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Arial"/>
                        </a:rPr>
                        <a:t>1667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Arial"/>
                        </a:rPr>
                        <a:t>1733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Arial"/>
                        </a:rPr>
                        <a:t>1752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Arial"/>
                        </a:rPr>
                        <a:t>1399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Arial"/>
                        </a:rPr>
                        <a:t>1431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Arial"/>
                        </a:rPr>
                        <a:t>1063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Arial"/>
                        </a:rPr>
                        <a:t>1239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Arial"/>
                        </a:rPr>
                        <a:t>1207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Arial"/>
                        </a:rPr>
                        <a:t>928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Arial"/>
                        </a:rPr>
                        <a:t>762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Arial"/>
                        </a:rPr>
                        <a:t>885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Arial"/>
                        </a:rPr>
                        <a:t>620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Arial"/>
                        </a:rPr>
                        <a:t>776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Arial"/>
                        </a:rPr>
                        <a:t>474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16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Arial"/>
                        </a:rPr>
                        <a:t>68,0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Arial"/>
                        </a:rPr>
                        <a:t>76,3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Arial"/>
                        </a:rPr>
                        <a:t>77,8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Arial"/>
                        </a:rPr>
                        <a:t>71,3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Arial"/>
                        </a:rPr>
                        <a:t>74,1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Arial"/>
                        </a:rPr>
                        <a:t>74,9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Arial"/>
                        </a:rPr>
                        <a:t>59,8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Arial"/>
                        </a:rPr>
                        <a:t>61,2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Arial"/>
                        </a:rPr>
                        <a:t>45,5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Arial"/>
                        </a:rPr>
                        <a:t>53,0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Arial"/>
                        </a:rPr>
                        <a:t>51,6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Arial"/>
                        </a:rPr>
                        <a:t>39,7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Arial"/>
                        </a:rPr>
                        <a:t>32,6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Arial"/>
                        </a:rPr>
                        <a:t>37,9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Arial"/>
                        </a:rPr>
                        <a:t>26,5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Arial"/>
                        </a:rPr>
                        <a:t>33,2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Arial"/>
                        </a:rPr>
                        <a:t>20,3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4607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43042" y="5000636"/>
            <a:ext cx="357190" cy="266700"/>
          </a:xfrm>
          <a:prstGeom prst="rect">
            <a:avLst/>
          </a:prstGeom>
          <a:solidFill>
            <a:srgbClr val="92D050"/>
          </a:soli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43042" y="5500702"/>
            <a:ext cx="357190" cy="2667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000636"/>
            <a:ext cx="2992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справились  с заданием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5429264"/>
            <a:ext cx="3241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не справились  с заданием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66775" y="0"/>
            <a:ext cx="7391400" cy="857232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Выполнение заданий по истории </a:t>
            </a:r>
            <a:br>
              <a:rPr lang="ru-RU" sz="2400" dirty="0" smtClean="0"/>
            </a:br>
            <a:r>
              <a:rPr lang="ru-RU" sz="2400" dirty="0" smtClean="0"/>
              <a:t>(17 заданий)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ph type="tbl" idx="1"/>
          </p:nvPr>
        </p:nvGraphicFramePr>
        <p:xfrm>
          <a:off x="838200" y="898525"/>
          <a:ext cx="7848600" cy="544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4" descr="C:\Users\Админ\Desktop\fcpro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биология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algn="just">
              <a:spcBef>
                <a:spcPct val="0"/>
              </a:spcBef>
              <a:buNone/>
            </a:pPr>
            <a:endParaRPr lang="ru-RU" altLang="ru-RU" sz="2000" dirty="0" smtClean="0">
              <a:solidFill>
                <a:srgbClr val="00664D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000" dirty="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Проверка групп умений: </a:t>
            </a:r>
          </a:p>
          <a:p>
            <a:pPr marL="1085850" lvl="1" algn="just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dirty="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усвоение понятийного аппарата курса биологии </a:t>
            </a:r>
          </a:p>
          <a:p>
            <a:pPr marL="1085850" lvl="1" algn="just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dirty="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применение знаний при объяснении биологических процессов, явлений, а также решении элементарных биологических задач</a:t>
            </a:r>
          </a:p>
          <a:p>
            <a:pPr marL="1085850" lvl="1" algn="just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dirty="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овладение умениями по работе с информацией биологического содержания </a:t>
            </a:r>
          </a:p>
          <a:p>
            <a:pPr marL="1085850" lvl="1" algn="just">
              <a:spcBef>
                <a:spcPct val="0"/>
              </a:spcBef>
              <a:buNone/>
            </a:pPr>
            <a:endParaRPr lang="ru-RU" altLang="ru-RU" sz="2000" dirty="0" smtClean="0">
              <a:solidFill>
                <a:srgbClr val="00664D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5850" lvl="1" algn="just">
              <a:spcBef>
                <a:spcPct val="0"/>
              </a:spcBef>
              <a:buNone/>
            </a:pPr>
            <a:endParaRPr lang="ru-RU" altLang="ru-RU" sz="2000" dirty="0" smtClean="0">
              <a:solidFill>
                <a:srgbClr val="00664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ru-RU" altLang="ru-RU" sz="2000" dirty="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    Разделы курса биологии: </a:t>
            </a:r>
            <a:r>
              <a:rPr lang="ru-RU" alt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Бактерии», «Грибы», «Лишайники»,  «Протисты»  и «Кишечнополостные».</a:t>
            </a:r>
          </a:p>
          <a:p>
            <a:endParaRPr lang="ru-RU" dirty="0"/>
          </a:p>
        </p:txBody>
      </p:sp>
      <p:pic>
        <p:nvPicPr>
          <p:cNvPr id="8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Примеры заданий по биологии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60288" y="898525"/>
            <a:ext cx="6804423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 descr="C:\Users\Админ\Desktop\fcpro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Сравнительные результаты по биологии 7 класс</a:t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idx="1"/>
          </p:nvPr>
        </p:nvGraphicFramePr>
        <p:xfrm>
          <a:off x="1142972" y="1142982"/>
          <a:ext cx="7543831" cy="4929232"/>
        </p:xfrm>
        <a:graphic>
          <a:graphicData uri="http://schemas.openxmlformats.org/drawingml/2006/table">
            <a:tbl>
              <a:tblPr/>
              <a:tblGrid>
                <a:gridCol w="277033"/>
                <a:gridCol w="2088402"/>
                <a:gridCol w="431533"/>
                <a:gridCol w="431533"/>
                <a:gridCol w="431533"/>
                <a:gridCol w="431533"/>
                <a:gridCol w="431533"/>
                <a:gridCol w="431533"/>
                <a:gridCol w="431533"/>
                <a:gridCol w="431533"/>
                <a:gridCol w="431533"/>
                <a:gridCol w="431533"/>
                <a:gridCol w="431533"/>
                <a:gridCol w="431533"/>
              </a:tblGrid>
              <a:tr h="3080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№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/>
                        </a:rPr>
                        <a:t>Муницмпалитеты, округа</a:t>
                      </a:r>
                    </a:p>
                  </a:txBody>
                  <a:tcPr marL="8244" marR="8244" marT="82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/>
                        </a:rPr>
                        <a:t>Итоговая оценка за 6 класс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Оценка за 1 четверть 7 класса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Оценка за ДР-2016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/>
                        </a:rPr>
                        <a:t>г.о.Нальчик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28,2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40,5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31,3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21,9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44,4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32,0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1,7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0,7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4,1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16,9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78,3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/>
                        </a:rPr>
                        <a:t>г.Прохладный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26,0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43,3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29,9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0,8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19,7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44,1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35,4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0,8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0,6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4,4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95,6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/>
                        </a:rPr>
                        <a:t>г.Баксан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24,1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40,7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35,2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18,5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41,4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40,1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11,1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26,1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31,1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31,7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latin typeface="Times New Roman"/>
                        </a:rPr>
                        <a:t>Баксанский</a:t>
                      </a:r>
                      <a:r>
                        <a:rPr lang="ru-RU" sz="9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муниципальный </a:t>
                      </a:r>
                      <a:r>
                        <a:rPr lang="ru-RU" sz="900" b="0" i="0" u="none" strike="noStrike" dirty="0">
                          <a:latin typeface="Times New Roman"/>
                        </a:rPr>
                        <a:t>район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31,4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33,5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35,1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27,6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35,1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35,7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1,6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1,5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7,7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43,6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47,2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latin typeface="Times New Roman"/>
                        </a:rPr>
                        <a:t>Зольский</a:t>
                      </a:r>
                      <a:r>
                        <a:rPr lang="ru-RU" sz="9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муниципальный </a:t>
                      </a:r>
                      <a:r>
                        <a:rPr lang="ru-RU" sz="900" b="0" i="0" u="none" strike="noStrike" dirty="0">
                          <a:latin typeface="Times New Roman"/>
                        </a:rPr>
                        <a:t>район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30,1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33,1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26,8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29,4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35,3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35,3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3,7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14,8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36,3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45,2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latin typeface="Times New Roman"/>
                        </a:rPr>
                        <a:t>Лескенский</a:t>
                      </a:r>
                      <a:r>
                        <a:rPr lang="ru-RU" sz="9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муниципальный </a:t>
                      </a:r>
                      <a:r>
                        <a:rPr lang="ru-RU" sz="900" b="0" i="0" u="none" strike="noStrike" dirty="0">
                          <a:latin typeface="Times New Roman"/>
                        </a:rPr>
                        <a:t>район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25,7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32,9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41,4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25,7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21,4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52,9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7,2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49,3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43,5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latin typeface="Times New Roman"/>
                        </a:rPr>
                        <a:t>Майский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муниципальный </a:t>
                      </a:r>
                      <a:r>
                        <a:rPr lang="ru-RU" sz="900" b="0" i="0" u="none" strike="noStrike" dirty="0">
                          <a:latin typeface="Times New Roman"/>
                        </a:rPr>
                        <a:t>район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19,1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59,1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21,7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25,9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61,2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12,9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1,8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34,5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63,7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/>
                        </a:rPr>
                        <a:t>Прохладненский муниципальный район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19,5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32,3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48,1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17,3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34,6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45,9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2,3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12,4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87,6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latin typeface="Times New Roman"/>
                        </a:rPr>
                        <a:t>Терский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муниципальный </a:t>
                      </a:r>
                      <a:r>
                        <a:rPr lang="ru-RU" sz="900" b="0" i="0" u="none" strike="noStrike" dirty="0">
                          <a:latin typeface="Times New Roman"/>
                        </a:rPr>
                        <a:t>район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25,7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32,6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37,5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4,2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28,5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34,7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36,8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3,7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17,0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31,9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47,4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latin typeface="Times New Roman"/>
                        </a:rPr>
                        <a:t>Урванский</a:t>
                      </a:r>
                      <a:r>
                        <a:rPr lang="ru-RU" sz="9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муниципальный </a:t>
                      </a:r>
                      <a:r>
                        <a:rPr lang="ru-RU" sz="900" b="0" i="0" u="none" strike="noStrike" dirty="0">
                          <a:latin typeface="Times New Roman"/>
                        </a:rPr>
                        <a:t>район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26,2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34,4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39,3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18,9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21,3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59,8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4,2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14,6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46,2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34,9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Чегемский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муниципальный </a:t>
                      </a:r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район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37,1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30,2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32,7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33,8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34,8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31,4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8,7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9,3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36,1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45,9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Черекский</a:t>
                      </a:r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муниципальный </a:t>
                      </a:r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район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42,2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34,9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22,9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37,3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39,8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22,9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6,6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10,5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36,8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46,1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Эльбрусский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муниципальный </a:t>
                      </a:r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район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36,8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35,5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27,6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35,5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36,8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27,6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9,1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28,8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62,1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77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Times New Roman"/>
                        </a:rPr>
                        <a:t>По КБР: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28,2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37,6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33,7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0,5</a:t>
                      </a: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24,8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38,8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35,6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0,8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2,8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8,6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27,8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60,8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Сравнительные результаты по биологии</a:t>
            </a:r>
            <a:endParaRPr lang="ru-RU" sz="2400" dirty="0"/>
          </a:p>
        </p:txBody>
      </p:sp>
      <p:pic>
        <p:nvPicPr>
          <p:cNvPr id="6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ph type="tbl" idx="1"/>
          </p:nvPr>
        </p:nvGraphicFramePr>
        <p:xfrm>
          <a:off x="838200" y="898525"/>
          <a:ext cx="7848600" cy="544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Анализ результатов выполнения заданий по биологии</a:t>
            </a:r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85855" y="1214422"/>
          <a:ext cx="7215232" cy="2143140"/>
        </p:xfrm>
        <a:graphic>
          <a:graphicData uri="http://schemas.openxmlformats.org/drawingml/2006/table">
            <a:tbl>
              <a:tblPr/>
              <a:tblGrid>
                <a:gridCol w="487356"/>
                <a:gridCol w="487356"/>
                <a:gridCol w="492519"/>
                <a:gridCol w="487356"/>
                <a:gridCol w="487356"/>
                <a:gridCol w="488093"/>
                <a:gridCol w="487356"/>
                <a:gridCol w="487356"/>
                <a:gridCol w="487356"/>
                <a:gridCol w="487356"/>
                <a:gridCol w="487356"/>
                <a:gridCol w="489569"/>
                <a:gridCol w="446805"/>
                <a:gridCol w="446805"/>
                <a:gridCol w="465237"/>
              </a:tblGrid>
              <a:tr h="574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В6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В7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В8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В9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В10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В11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В12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В13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В14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В15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227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1633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2062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1611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1489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1968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1431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1431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1317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1749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1371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1242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590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716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573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7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68,4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86,3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67,4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62,3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82,4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59,9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59,9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55,1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73,2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57,4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52,0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24,7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24,0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227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31,6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13,7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32,6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37,7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17,6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40,1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40,1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44,9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26,8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42,6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48,0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75,3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70,0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99,4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76,0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71604" y="5000636"/>
          <a:ext cx="6643733" cy="1075929"/>
        </p:xfrm>
        <a:graphic>
          <a:graphicData uri="http://schemas.openxmlformats.org/drawingml/2006/table">
            <a:tbl>
              <a:tblPr/>
              <a:tblGrid>
                <a:gridCol w="2066939"/>
                <a:gridCol w="2288397"/>
                <a:gridCol w="2288397"/>
              </a:tblGrid>
              <a:tr h="2982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Arial"/>
                        </a:rPr>
                        <a:t>Количество учащихся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Arial"/>
                        </a:rPr>
                        <a:t>% учащихся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"/>
                        </a:rPr>
                        <a:t>менее 50</a:t>
                      </a:r>
                      <a:r>
                        <a:rPr lang="ru-RU" sz="1400" b="1" i="0" u="none" strike="noStrike" dirty="0" smtClean="0">
                          <a:latin typeface="Arial"/>
                        </a:rPr>
                        <a:t>%  работы выполнили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Arial"/>
                        </a:rPr>
                        <a:t>53,1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Arial"/>
                        </a:rPr>
                        <a:t>более 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"/>
                        </a:rPr>
                        <a:t>273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"/>
                        </a:rPr>
                        <a:t>11,4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14480" y="3500438"/>
            <a:ext cx="357190" cy="266700"/>
          </a:xfrm>
          <a:prstGeom prst="rect">
            <a:avLst/>
          </a:prstGeom>
          <a:solidFill>
            <a:srgbClr val="92D050"/>
          </a:soli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14480" y="3929066"/>
            <a:ext cx="357190" cy="2667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3500438"/>
            <a:ext cx="292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справились  с заданием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3857628"/>
            <a:ext cx="3241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не справились  с заданием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1225550"/>
            <a:ext cx="7462837" cy="5033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3200" b="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buNone/>
            </a:pPr>
            <a:endParaRPr lang="ru-RU" dirty="0" smtClean="0"/>
          </a:p>
          <a:p>
            <a:pPr lvl="1">
              <a:lnSpc>
                <a:spcPct val="80000"/>
              </a:lnSpc>
              <a:buNone/>
            </a:pPr>
            <a:r>
              <a:rPr lang="ru-RU" dirty="0" smtClean="0"/>
              <a:t>«Образование – важнейшее из земных благ, если оно наивысшего качества.</a:t>
            </a:r>
          </a:p>
          <a:p>
            <a:pPr lvl="1">
              <a:lnSpc>
                <a:spcPct val="80000"/>
              </a:lnSpc>
              <a:buNone/>
            </a:pPr>
            <a:r>
              <a:rPr lang="ru-RU" dirty="0" smtClean="0"/>
              <a:t>В противном случае оно совершенно бесполезно.</a:t>
            </a:r>
          </a:p>
          <a:p>
            <a:pPr lvl="1">
              <a:lnSpc>
                <a:spcPct val="80000"/>
              </a:lnSpc>
              <a:buNone/>
            </a:pPr>
            <a:r>
              <a:rPr lang="ru-RU" dirty="0" smtClean="0"/>
              <a:t>Образование – это то, что остается у человека после того, как все выученное будет забыто»</a:t>
            </a:r>
          </a:p>
          <a:p>
            <a:pPr lvl="1" algn="r">
              <a:lnSpc>
                <a:spcPct val="80000"/>
              </a:lnSpc>
              <a:buNone/>
            </a:pPr>
            <a:r>
              <a:rPr lang="ru-RU" dirty="0" smtClean="0"/>
              <a:t>/Р.Киплинг/</a:t>
            </a:r>
            <a:endParaRPr lang="en-US" dirty="0" smtClean="0"/>
          </a:p>
        </p:txBody>
      </p:sp>
      <p:pic>
        <p:nvPicPr>
          <p:cNvPr id="3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Выполнение заданий по биологии </a:t>
            </a:r>
            <a:br>
              <a:rPr lang="ru-RU" sz="2000" dirty="0" smtClean="0"/>
            </a:br>
            <a:r>
              <a:rPr lang="ru-RU" sz="2000" dirty="0" smtClean="0"/>
              <a:t>(15 заданий)</a:t>
            </a:r>
            <a:endParaRPr lang="ru-RU" sz="20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1071538" y="1214422"/>
          <a:ext cx="7643866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C:\Users\Админ\Desktop\fcpro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Русский язык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0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alt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групп умений:</a:t>
            </a:r>
            <a:endParaRPr lang="ru-RU" sz="20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различать орфоэпические, лексические, грамматические,           орфографические и пунктуационные нормы современного русского литературного языка;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соблюдать в практике письма орфографические и пунктуационные нормы современного русского литературного языка;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соблюдать нормы речевого поведения в различных сферах и ситуациях общения, в том числе при обсуждении дискуссионных проблем</a:t>
            </a:r>
            <a:endParaRPr lang="ru-RU" sz="20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работы включены задания по следующим блокам:</a:t>
            </a:r>
          </a:p>
          <a:p>
            <a:pPr lvl="0">
              <a:buNone/>
            </a:pP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Фонетика и орфоэпия;</a:t>
            </a:r>
          </a:p>
          <a:p>
            <a:pPr lvl="0">
              <a:buNone/>
            </a:pP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Лексика;</a:t>
            </a:r>
          </a:p>
          <a:p>
            <a:pPr lvl="0">
              <a:buNone/>
            </a:pP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Морфология;</a:t>
            </a:r>
          </a:p>
          <a:p>
            <a:pPr lvl="0">
              <a:buNone/>
            </a:pP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Орфография;</a:t>
            </a:r>
          </a:p>
          <a:p>
            <a:pPr lvl="0">
              <a:buNone/>
            </a:pP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Синтаксис и пунктуация</a:t>
            </a:r>
          </a:p>
          <a:p>
            <a:endParaRPr lang="ru-RU" dirty="0"/>
          </a:p>
        </p:txBody>
      </p:sp>
      <p:pic>
        <p:nvPicPr>
          <p:cNvPr id="8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Примеры заданий по русскому языку</a:t>
            </a:r>
            <a:endParaRPr lang="ru-RU" sz="24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60288" y="898525"/>
            <a:ext cx="6804423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C:\Users\Админ\Desktop\fcpro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66774" y="171450"/>
            <a:ext cx="7991505" cy="563563"/>
          </a:xfrm>
        </p:spPr>
        <p:txBody>
          <a:bodyPr/>
          <a:lstStyle/>
          <a:p>
            <a:pPr algn="ctr"/>
            <a:r>
              <a:rPr lang="ru-RU" sz="2000" dirty="0" smtClean="0"/>
              <a:t>Сравнительные результаты по русскому языку </a:t>
            </a:r>
            <a:br>
              <a:rPr lang="ru-RU" sz="2000" dirty="0" smtClean="0"/>
            </a:br>
            <a:r>
              <a:rPr lang="ru-RU" sz="2000" dirty="0" smtClean="0"/>
              <a:t>10 класс</a:t>
            </a:r>
            <a:endParaRPr lang="en-US" sz="2000" dirty="0"/>
          </a:p>
        </p:txBody>
      </p:sp>
      <p:pic>
        <p:nvPicPr>
          <p:cNvPr id="5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1" y="1285862"/>
          <a:ext cx="6834212" cy="5389172"/>
        </p:xfrm>
        <a:graphic>
          <a:graphicData uri="http://schemas.openxmlformats.org/drawingml/2006/table">
            <a:tbl>
              <a:tblPr/>
              <a:tblGrid>
                <a:gridCol w="492170"/>
                <a:gridCol w="1912887"/>
                <a:gridCol w="483770"/>
                <a:gridCol w="492170"/>
                <a:gridCol w="492170"/>
                <a:gridCol w="489495"/>
                <a:gridCol w="489495"/>
                <a:gridCol w="489495"/>
                <a:gridCol w="489495"/>
                <a:gridCol w="489495"/>
                <a:gridCol w="513570"/>
              </a:tblGrid>
              <a:tr h="2055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№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Муницмпалитеты, округа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ОГЭ-2016 (%)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ДР (%)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7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г.о.Нальчик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50,8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35,4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13,6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0,2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5,3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27,4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32,1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35,2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г.Прохладный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40,0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31,4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27,4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1,1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5,1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38,8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30,6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25,5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г.Баксан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38,4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25,6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36,0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11,2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30,3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20,2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38,2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Баксанский муниципаальный район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42,1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31,1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26,8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7,8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34,5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40,5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17,2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Зольский</a:t>
                      </a:r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муниципаальный</a:t>
                      </a:r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район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64,9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22,4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12,7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2,7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10,7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25,3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61,3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Лескенский муниципаальный район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42,1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35,5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22,4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14,0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28,0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34,0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24,0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latin typeface="Times New Roman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1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Майский 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муниципаальный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 район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34,5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37,9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27,7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10,9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51,6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37,5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Прохладненский</a:t>
                      </a:r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муниципальный район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/>
                        </a:rPr>
                        <a:t>29,3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24,3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46,4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/>
                        </a:rPr>
                        <a:t>4,4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/>
                        </a:rPr>
                        <a:t>33,3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/>
                        </a:rPr>
                        <a:t>62,2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Терский 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муниципаальный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 район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53,3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29,5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17,2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2,6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23,4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42,9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31,2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1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Урванский муниципаальный район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53,2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19,4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27,4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11,6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27,3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34,7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26,4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Чегемский </a:t>
                      </a:r>
                      <a:r>
                        <a:rPr lang="ru-RU" sz="1200" b="0" i="0" u="none" strike="noStrike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муниципаальный</a:t>
                      </a:r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район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46,8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32,7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20,5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1,2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17,3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28,4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53,1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Черекский муниципаальный район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49,4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28,6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22,1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22,9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43,8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18,8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14,6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Эльбрусский муниципаальный район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50,0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26,3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23,8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16,9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22,0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37,3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23,7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340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ИТОГО: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46,7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30,8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22,3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0,2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6,9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26,1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32,9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34,1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56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latin typeface="Times New Roman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latin typeface="Times New Roman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latin typeface="Times New Roman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latin typeface="Times New Roman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Таблица 6"/>
          <p:cNvSpPr txBox="1">
            <a:spLocks/>
          </p:cNvSpPr>
          <p:nvPr/>
        </p:nvSpPr>
        <p:spPr bwMode="auto">
          <a:xfrm>
            <a:off x="1223938" y="1081070"/>
            <a:ext cx="78486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4" y="171450"/>
            <a:ext cx="8134381" cy="563563"/>
          </a:xfr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800" dirty="0" smtClean="0"/>
              <a:t>Сравнительный балл </a:t>
            </a:r>
            <a:br>
              <a:rPr lang="ru-RU" sz="1800" dirty="0" smtClean="0"/>
            </a:br>
            <a:r>
              <a:rPr lang="ru-RU" sz="1800" dirty="0" smtClean="0"/>
              <a:t>показателей успеваемости и качества (русский язык)</a:t>
            </a:r>
            <a:endParaRPr lang="ru-RU" sz="1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38200" y="928670"/>
          <a:ext cx="7848600" cy="564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 descr="C:\Users\Админ\Desktop\fcpro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66774" y="171450"/>
            <a:ext cx="7991505" cy="563563"/>
          </a:xfrm>
        </p:spPr>
        <p:txBody>
          <a:bodyPr/>
          <a:lstStyle/>
          <a:p>
            <a:pPr algn="ctr"/>
            <a:r>
              <a:rPr lang="ru-RU" sz="2000" dirty="0" smtClean="0"/>
              <a:t>Анализ результатов выполнения заданий по русскому языку </a:t>
            </a:r>
            <a:br>
              <a:rPr lang="ru-RU" sz="2000" dirty="0" smtClean="0"/>
            </a:br>
            <a:endParaRPr lang="en-US" sz="2000" dirty="0"/>
          </a:p>
        </p:txBody>
      </p:sp>
      <p:pic>
        <p:nvPicPr>
          <p:cNvPr id="5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аблица 6"/>
          <p:cNvSpPr txBox="1">
            <a:spLocks/>
          </p:cNvSpPr>
          <p:nvPr/>
        </p:nvSpPr>
        <p:spPr bwMode="auto">
          <a:xfrm>
            <a:off x="1223938" y="1081070"/>
            <a:ext cx="78486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71604" y="1142984"/>
          <a:ext cx="6674779" cy="2428892"/>
        </p:xfrm>
        <a:graphic>
          <a:graphicData uri="http://schemas.openxmlformats.org/drawingml/2006/table">
            <a:tbl>
              <a:tblPr/>
              <a:tblGrid>
                <a:gridCol w="473191"/>
                <a:gridCol w="438548"/>
                <a:gridCol w="438548"/>
                <a:gridCol w="438548"/>
                <a:gridCol w="438548"/>
                <a:gridCol w="472454"/>
                <a:gridCol w="472454"/>
                <a:gridCol w="437811"/>
                <a:gridCol w="437811"/>
                <a:gridCol w="437811"/>
                <a:gridCol w="437811"/>
                <a:gridCol w="437811"/>
                <a:gridCol w="437811"/>
                <a:gridCol w="437811"/>
                <a:gridCol w="437811"/>
              </a:tblGrid>
              <a:tr h="594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14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1107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667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395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750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625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1209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1029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828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924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699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446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776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818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839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830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4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78,2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47,1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27,9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53,0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44,2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85,4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72,7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58,5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65,3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49,4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31,5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54,8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57,8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59,3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58,7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114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21,8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52,9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72,1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47,0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55,8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14,6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27,3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41,5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34,7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50,6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68,5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45,2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42,2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40,7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41,3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4" marR="68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714480" y="3786190"/>
            <a:ext cx="357190" cy="266700"/>
          </a:xfrm>
          <a:prstGeom prst="rect">
            <a:avLst/>
          </a:prstGeom>
          <a:solidFill>
            <a:srgbClr val="92D050"/>
          </a:soli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3714752"/>
            <a:ext cx="2994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справились  с заданием</a:t>
            </a:r>
            <a:endParaRPr lang="ru-RU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714480" y="4143380"/>
            <a:ext cx="357190" cy="2667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4071942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не справились  с заданием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43041" y="4643446"/>
          <a:ext cx="5357850" cy="918261"/>
        </p:xfrm>
        <a:graphic>
          <a:graphicData uri="http://schemas.openxmlformats.org/drawingml/2006/table">
            <a:tbl>
              <a:tblPr/>
              <a:tblGrid>
                <a:gridCol w="1785950"/>
                <a:gridCol w="1785950"/>
                <a:gridCol w="1785950"/>
              </a:tblGrid>
              <a:tr h="2258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К-во</a:t>
                      </a:r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участников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% участников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менее 50</a:t>
                      </a:r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% работы выполнили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34,1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более 70</a:t>
                      </a:r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332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4" y="171450"/>
            <a:ext cx="8062943" cy="563563"/>
          </a:xfrm>
        </p:spPr>
        <p:txBody>
          <a:bodyPr/>
          <a:lstStyle/>
          <a:p>
            <a:pPr algn="ctr"/>
            <a:r>
              <a:rPr lang="ru-RU" sz="2000" dirty="0" smtClean="0"/>
              <a:t>Выполнение заданий по русскому языку</a:t>
            </a:r>
            <a:br>
              <a:rPr lang="ru-RU" sz="2000" dirty="0" smtClean="0"/>
            </a:br>
            <a:r>
              <a:rPr lang="ru-RU" sz="2000" dirty="0" smtClean="0"/>
              <a:t> (15 заданий)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38200" y="898525"/>
          <a:ext cx="7848600" cy="544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4" descr="C:\Users\Админ\Desktop\fcpro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2" indent="-342900">
              <a:buClr>
                <a:schemeClr val="hlink"/>
              </a:buClr>
              <a:buFont typeface="Wingdings" pitchFamily="2" charset="2"/>
              <a:buChar char="q"/>
            </a:pPr>
            <a:endParaRPr lang="ru-RU" altLang="ru-RU" sz="16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2" indent="-342900">
              <a:buClr>
                <a:schemeClr val="hlink"/>
              </a:buClr>
              <a:buFont typeface="Wingdings" pitchFamily="2" charset="2"/>
              <a:buChar char="q"/>
            </a:pPr>
            <a:r>
              <a:rPr lang="ru-RU" alt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групп умений:</a:t>
            </a:r>
            <a:endParaRPr lang="ru-RU" sz="18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владение основными алгоритмами;</a:t>
            </a:r>
          </a:p>
          <a:p>
            <a:pPr>
              <a:buNone/>
            </a:pPr>
            <a:r>
              <a:rPr lang="ru-RU" sz="1800" b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знание и понимание ключевых элементов содержания  математических </a:t>
            </a:r>
          </a:p>
          <a:p>
            <a:pPr>
              <a:buNone/>
            </a:pPr>
            <a:r>
              <a:rPr lang="ru-RU" sz="1800" b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понятий, их свойств, приёмов решения задач и проч.); </a:t>
            </a:r>
          </a:p>
          <a:p>
            <a:pPr>
              <a:buNone/>
            </a:pPr>
            <a:r>
              <a:rPr lang="ru-RU" sz="1800" b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умение пользоваться математической записью, применять знания к решению математических задач, не сводящихся к прямому применению алгоритма, а также применять математические знания в простейших практических ситуациях</a:t>
            </a:r>
          </a:p>
          <a:p>
            <a:pPr marL="742950" lvl="2" indent="-342900">
              <a:buClr>
                <a:schemeClr val="hlink"/>
              </a:buClr>
              <a:buNone/>
            </a:pPr>
            <a:endParaRPr lang="ru-RU" sz="18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2" indent="-342900">
              <a:buClr>
                <a:schemeClr val="hlink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работу включены задания по следующим модулям:</a:t>
            </a:r>
          </a:p>
          <a:p>
            <a:pPr marL="342900" lvl="1" indent="-342900">
              <a:buClr>
                <a:schemeClr val="hlink"/>
              </a:buClr>
              <a:buNone/>
            </a:pP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«Алгебра»</a:t>
            </a:r>
          </a:p>
          <a:p>
            <a:pPr marL="342900" lvl="1" indent="-342900">
              <a:buClr>
                <a:schemeClr val="hlink"/>
              </a:buClr>
              <a:buNone/>
            </a:pP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«Геометрия»</a:t>
            </a:r>
          </a:p>
          <a:p>
            <a:pPr marL="342900" lvl="1" indent="-342900">
              <a:buClr>
                <a:schemeClr val="hlink"/>
              </a:buClr>
              <a:buNone/>
            </a:pP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«Реальная математика».</a:t>
            </a:r>
          </a:p>
          <a:p>
            <a:pPr marL="342900" lvl="1" indent="-342900">
              <a:buClr>
                <a:schemeClr val="hlink"/>
              </a:buClr>
              <a:buNone/>
            </a:pPr>
            <a:endParaRPr lang="ru-RU" sz="18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модулей: «Алгебра», «Геометрия», «Реальная математика».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модулей: «Алгебра», «Геометрия», «Реальная математика».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Примеры заданий по математике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60288" y="898525"/>
            <a:ext cx="6804423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C:\Users\Админ\Desktop\fcpro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66774" y="171450"/>
            <a:ext cx="7991505" cy="563563"/>
          </a:xfrm>
        </p:spPr>
        <p:txBody>
          <a:bodyPr/>
          <a:lstStyle/>
          <a:p>
            <a:pPr algn="ctr"/>
            <a:r>
              <a:rPr lang="ru-RU" sz="2000" dirty="0" smtClean="0"/>
              <a:t>Сравнительные результаты по математике</a:t>
            </a:r>
            <a:br>
              <a:rPr lang="ru-RU" sz="2000" dirty="0" smtClean="0"/>
            </a:br>
            <a:r>
              <a:rPr lang="ru-RU" sz="2000" dirty="0" smtClean="0"/>
              <a:t>10 класс</a:t>
            </a:r>
            <a:endParaRPr lang="en-US" sz="2000" dirty="0"/>
          </a:p>
        </p:txBody>
      </p:sp>
      <p:pic>
        <p:nvPicPr>
          <p:cNvPr id="5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аблица 6"/>
          <p:cNvSpPr txBox="1">
            <a:spLocks/>
          </p:cNvSpPr>
          <p:nvPr/>
        </p:nvSpPr>
        <p:spPr bwMode="auto">
          <a:xfrm>
            <a:off x="1223938" y="1081070"/>
            <a:ext cx="78486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1285851"/>
          <a:ext cx="7119967" cy="5348652"/>
        </p:xfrm>
        <a:graphic>
          <a:graphicData uri="http://schemas.openxmlformats.org/drawingml/2006/table">
            <a:tbl>
              <a:tblPr/>
              <a:tblGrid>
                <a:gridCol w="538018"/>
                <a:gridCol w="2292425"/>
                <a:gridCol w="538018"/>
                <a:gridCol w="538018"/>
                <a:gridCol w="538018"/>
                <a:gridCol w="535094"/>
                <a:gridCol w="535094"/>
                <a:gridCol w="535094"/>
                <a:gridCol w="535094"/>
                <a:gridCol w="535094"/>
              </a:tblGrid>
              <a:tr h="2441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№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АТЕ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ОГЭ-2016 (%)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ДР (%)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7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г.о.Нальчик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20,6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54,3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24,7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0,5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42,5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27,9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18,5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11,0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7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г.Прохладный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17,7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64,6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17,1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0,6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48,5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23,7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21,6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6,2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7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г.Баксан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24,8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65,5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9,7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30,3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29,2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22,5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18,0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7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latin typeface="Times New Roman"/>
                        </a:rPr>
                        <a:t>Баксанский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муниципаальный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 район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39,7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54,5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5,8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44,4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32,5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17,9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5,1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7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latin typeface="Times New Roman"/>
                        </a:rPr>
                        <a:t>Зольский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муниципаальный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 район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49,3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46,3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4,5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21,1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28,9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32,9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17,1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7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latin typeface="Times New Roman"/>
                        </a:rPr>
                        <a:t>Лескенский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муниципаальный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 район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36,8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52,6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10,5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46,0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20,0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26,0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8,0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7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Майский </a:t>
                      </a:r>
                      <a:r>
                        <a:rPr lang="ru-RU" sz="1200" b="0" i="0" u="none" strike="noStrike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муниципаальный</a:t>
                      </a:r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район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4,0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55,9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39,5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27,4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19,4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29,0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24,2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7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Прохладненский</a:t>
                      </a:r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муниципальный район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10,1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59,0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30,9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4,4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13,3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33,3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48,9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7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Терский муниципаальный район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39,3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51,6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9,0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36,4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22,1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22,1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19,5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7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Урванский муниципаальный район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50,2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42,3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7,5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35,6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29,7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16,1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18,6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7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Чегемский муниципаальный район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57,3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41,5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1,2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22,8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40,5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22,8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13,9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7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Черекский муниципаальный район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33,8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62,3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3,9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49,0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18,4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18,4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14,3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7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Эльбрусский муниципаальный район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31,3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62,5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6,3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32,2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32,2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25,4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10,2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7418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ИТОГО: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28,8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54,2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16,7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0,2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37,1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27,4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21,5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14,0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Нормативно-правовые документы, </a:t>
            </a:r>
            <a:r>
              <a:rPr lang="ru-RU" sz="1600" smtClean="0"/>
              <a:t>регламентирующие </a:t>
            </a:r>
            <a:r>
              <a:rPr lang="ru-RU" sz="1600" smtClean="0"/>
              <a:t>проведение </a:t>
            </a:r>
            <a:r>
              <a:rPr lang="ru-RU" sz="1600" dirty="0" err="1" smtClean="0"/>
              <a:t>внутрирегионального</a:t>
            </a:r>
            <a:r>
              <a:rPr lang="ru-RU" sz="1600" dirty="0" smtClean="0"/>
              <a:t> анализа оценки качества общего образования </a:t>
            </a:r>
            <a:br>
              <a:rPr lang="ru-RU" sz="1600" dirty="0" smtClean="0"/>
            </a:br>
            <a:endParaRPr lang="en-US" sz="1600" dirty="0"/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86000" y="1643050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071546"/>
            <a:ext cx="735811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 </a:t>
            </a:r>
            <a:r>
              <a:rPr lang="ru-RU" sz="1400" dirty="0" smtClean="0"/>
              <a:t>Федеральный закон «Об образовании в Российской Федерации» от 29.12.2012 г. №273-ФЗ.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 Постановление Правительства Российской Федерации от 05.08.2013 г. №662 «Об осуществлении мониторинга системы образования».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Приказ Министерства образования и науки РФ от 17 декабря 2010 г. N 1897 "Об утверждении федерального государственного образовательного стандарта основного общего образования".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 Закон Кабардино-Балкарской республики «Об образовании» от 24.04.2014 г. №23-РЗ.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 Постановление Правительства КБР от 17.09.2013 N 249-ПП "О Государственной программе Кабардино-Балкарской Республики "Развитие образования в Кабардино-Балкарской Республике" на 2013 - 2020 годы" (вместе с "Перечнем основных мероприятий Государственной программы Кабардино-Балкарской Республики"). 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 Приказ Министерства образования, науки и по делам молодежи Кабардино-Балкарской республики «О реализации мероприятия 5.1 «Развитие национально-региональной системы независимой оценки качества общего образования через реализацию </a:t>
            </a:r>
            <a:r>
              <a:rPr lang="ru-RU" sz="1400" dirty="0" err="1" smtClean="0"/>
              <a:t>пилотных</a:t>
            </a:r>
            <a:r>
              <a:rPr lang="ru-RU" sz="1400" dirty="0" smtClean="0"/>
              <a:t> региональных проектов и создание национальных механизмов оценки качества» Федеральной целевой программы развития образования на 2016-2020 годы в </a:t>
            </a:r>
            <a:r>
              <a:rPr lang="ru-RU" sz="1400" dirty="0" err="1" smtClean="0"/>
              <a:t>Кабардино-Балкаской</a:t>
            </a:r>
            <a:r>
              <a:rPr lang="ru-RU" sz="1400" dirty="0" smtClean="0"/>
              <a:t> республике в 2016 году от 30.06.2016г. №761. 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Постановление Главного государственного санитарного врача РФ от 29.12.2010 №189 (ред. от 25.12.2013) «Об утверждении </a:t>
            </a:r>
            <a:r>
              <a:rPr lang="ru-RU" sz="1400" dirty="0" err="1" smtClean="0"/>
              <a:t>СанПиН</a:t>
            </a:r>
            <a:r>
              <a:rPr lang="ru-RU" sz="1400" dirty="0" smtClean="0"/>
              <a:t> 2.4.2.2821-10 «Санитарно-эпидемиологические требования к условиям и организации обучения в общеобразовательных организациях».</a:t>
            </a:r>
          </a:p>
          <a:p>
            <a:endParaRPr lang="ru-RU" sz="1200" dirty="0"/>
          </a:p>
        </p:txBody>
      </p:sp>
      <p:pic>
        <p:nvPicPr>
          <p:cNvPr id="6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21557" y="5107781"/>
            <a:ext cx="2786058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4" y="171450"/>
            <a:ext cx="8134381" cy="563563"/>
          </a:xfr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800" dirty="0" smtClean="0"/>
              <a:t>Сравнительный балл </a:t>
            </a:r>
            <a:br>
              <a:rPr lang="ru-RU" sz="1800" dirty="0" smtClean="0"/>
            </a:br>
            <a:r>
              <a:rPr lang="ru-RU" sz="1800" dirty="0" smtClean="0"/>
              <a:t>показателей успеваемости и качества (математика)</a:t>
            </a:r>
            <a:endParaRPr lang="ru-RU" sz="1800" dirty="0"/>
          </a:p>
        </p:txBody>
      </p:sp>
      <p:pic>
        <p:nvPicPr>
          <p:cNvPr id="8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378166"/>
              </p:ext>
            </p:extLst>
          </p:nvPr>
        </p:nvGraphicFramePr>
        <p:xfrm>
          <a:off x="838200" y="898525"/>
          <a:ext cx="7848600" cy="544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66774" y="171450"/>
            <a:ext cx="7991505" cy="563563"/>
          </a:xfrm>
        </p:spPr>
        <p:txBody>
          <a:bodyPr/>
          <a:lstStyle/>
          <a:p>
            <a:pPr algn="ctr"/>
            <a:r>
              <a:rPr lang="ru-RU" sz="2000" dirty="0" smtClean="0"/>
              <a:t>Анализ результатов выполнения заданий по математике</a:t>
            </a:r>
            <a:br>
              <a:rPr lang="ru-RU" sz="2000" dirty="0" smtClean="0"/>
            </a:br>
            <a:endParaRPr lang="en-US" sz="2000" dirty="0"/>
          </a:p>
        </p:txBody>
      </p:sp>
      <p:pic>
        <p:nvPicPr>
          <p:cNvPr id="5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аблица 6"/>
          <p:cNvSpPr txBox="1">
            <a:spLocks/>
          </p:cNvSpPr>
          <p:nvPr/>
        </p:nvSpPr>
        <p:spPr bwMode="auto">
          <a:xfrm>
            <a:off x="1223938" y="1081070"/>
            <a:ext cx="78486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714480" y="3786190"/>
            <a:ext cx="357190" cy="266700"/>
          </a:xfrm>
          <a:prstGeom prst="rect">
            <a:avLst/>
          </a:prstGeom>
          <a:solidFill>
            <a:srgbClr val="92D050"/>
          </a:soli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3714752"/>
            <a:ext cx="2994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справились  с заданием</a:t>
            </a:r>
            <a:endParaRPr lang="ru-RU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714480" y="4143380"/>
            <a:ext cx="357190" cy="2667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4071942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не справились  с заданием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24000" y="1071547"/>
          <a:ext cx="6977090" cy="2695590"/>
        </p:xfrm>
        <a:graphic>
          <a:graphicData uri="http://schemas.openxmlformats.org/drawingml/2006/table">
            <a:tbl>
              <a:tblPr/>
              <a:tblGrid>
                <a:gridCol w="697709"/>
                <a:gridCol w="697709"/>
                <a:gridCol w="697709"/>
                <a:gridCol w="697709"/>
                <a:gridCol w="697709"/>
                <a:gridCol w="697709"/>
                <a:gridCol w="697709"/>
                <a:gridCol w="697709"/>
                <a:gridCol w="697709"/>
                <a:gridCol w="697709"/>
              </a:tblGrid>
              <a:tr h="7593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645423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1222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1142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1054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1124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1088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1280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983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722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423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87,4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81,7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75,4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80,4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80,7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77,8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91,6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72,9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70,3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51,6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45423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12,6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18,3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24,6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19,6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19,3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22,2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27,1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29,7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48,4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14480" y="4714885"/>
          <a:ext cx="6643734" cy="1357320"/>
        </p:xfrm>
        <a:graphic>
          <a:graphicData uri="http://schemas.openxmlformats.org/drawingml/2006/table">
            <a:tbl>
              <a:tblPr/>
              <a:tblGrid>
                <a:gridCol w="2214578"/>
                <a:gridCol w="2214578"/>
                <a:gridCol w="2214578"/>
              </a:tblGrid>
              <a:tr h="4524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Arial"/>
                        </a:rPr>
                        <a:t>Количество участников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Arial"/>
                        </a:rPr>
                        <a:t>% участников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24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"/>
                        </a:rPr>
                        <a:t>менее 50</a:t>
                      </a:r>
                      <a:r>
                        <a:rPr lang="ru-RU" sz="1400" b="0" i="0" u="none" strike="noStrike" dirty="0" smtClean="0">
                          <a:latin typeface="Arial"/>
                        </a:rPr>
                        <a:t>% работы выполнили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"/>
                        </a:rPr>
                        <a:t>14,0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"/>
                        </a:rPr>
                        <a:t>более 70</a:t>
                      </a:r>
                      <a:r>
                        <a:rPr lang="ru-RU" sz="1400" b="0" i="0" u="none" strike="noStrike" dirty="0" smtClean="0">
                          <a:latin typeface="Arial"/>
                        </a:rPr>
                        <a:t>% работы выполнили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"/>
                        </a:rPr>
                        <a:t>902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"/>
                        </a:rPr>
                        <a:t>64,5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4" y="171450"/>
            <a:ext cx="8062943" cy="563563"/>
          </a:xfrm>
        </p:spPr>
        <p:txBody>
          <a:bodyPr/>
          <a:lstStyle/>
          <a:p>
            <a:pPr algn="ctr"/>
            <a:r>
              <a:rPr lang="ru-RU" sz="2000" dirty="0" smtClean="0"/>
              <a:t>Выполнение заданий по математике</a:t>
            </a:r>
            <a:br>
              <a:rPr lang="ru-RU" sz="2000" dirty="0" smtClean="0"/>
            </a:br>
            <a:r>
              <a:rPr lang="ru-RU" sz="2000" dirty="0" smtClean="0"/>
              <a:t> (10 заданий)</a:t>
            </a: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38200" y="898525"/>
          <a:ext cx="7848600" cy="544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 descr="C:\Users\Админ\Desktop\fcpro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Замечания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 заполнены регистрационные поля на  бланках  участников работы</a:t>
            </a:r>
          </a:p>
          <a:p>
            <a:pPr>
              <a:buNone/>
            </a:pP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Ряд работ, как под ксерокопию</a:t>
            </a:r>
          </a:p>
          <a:p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smtClean="0">
                <a:solidFill>
                  <a:srgbClr val="FF0000"/>
                </a:solidFill>
              </a:rPr>
              <a:t>Учащимися </a:t>
            </a:r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smtClean="0">
                <a:solidFill>
                  <a:srgbClr val="FF0000"/>
                </a:solidFill>
              </a:rPr>
              <a:t>е </a:t>
            </a:r>
            <a:r>
              <a:rPr lang="ru-RU" dirty="0" smtClean="0">
                <a:solidFill>
                  <a:srgbClr val="FF0000"/>
                </a:solidFill>
              </a:rPr>
              <a:t>читаются условия заданий </a:t>
            </a:r>
          </a:p>
        </p:txBody>
      </p:sp>
      <p:pic>
        <p:nvPicPr>
          <p:cNvPr id="5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3124200" y="3352800"/>
            <a:ext cx="5805518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Спасибо за внимание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4714885"/>
            <a:ext cx="26432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ГБУ КБР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«Центр мониторинга и статистики образования» </a:t>
            </a:r>
          </a:p>
          <a:p>
            <a:r>
              <a:rPr lang="ru-RU" sz="1400" dirty="0" err="1" smtClean="0">
                <a:solidFill>
                  <a:srgbClr val="0070C0"/>
                </a:solidFill>
              </a:rPr>
              <a:t>Минобрнауки</a:t>
            </a:r>
            <a:r>
              <a:rPr lang="ru-RU" sz="1400" dirty="0" smtClean="0">
                <a:solidFill>
                  <a:srgbClr val="0070C0"/>
                </a:solidFill>
              </a:rPr>
              <a:t> КБР</a:t>
            </a:r>
          </a:p>
          <a:p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  <a:hlinkClick r:id="rId2"/>
              </a:rPr>
              <a:t>http://kbrcmiso.ru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Телефон: 8(8662)42-76-90</a:t>
            </a:r>
          </a:p>
        </p:txBody>
      </p:sp>
      <p:pic>
        <p:nvPicPr>
          <p:cNvPr id="5" name="Picture 4" descr="C:\Users\Админ\Desktop\fcpro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6050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4" y="0"/>
            <a:ext cx="8062943" cy="714356"/>
          </a:xfrm>
        </p:spPr>
        <p:txBody>
          <a:bodyPr/>
          <a:lstStyle/>
          <a:p>
            <a:pPr algn="ctr"/>
            <a:r>
              <a:rPr lang="ru-RU" sz="1800" dirty="0" smtClean="0"/>
              <a:t>Цель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err="1" smtClean="0"/>
              <a:t>внутрирегиональной</a:t>
            </a:r>
            <a:r>
              <a:rPr lang="ru-RU" sz="1800" dirty="0" smtClean="0"/>
              <a:t>  оценки качества общего образования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sz="3200" dirty="0" smtClean="0"/>
              <a:t>Эффективное развитие регионального образования,</a:t>
            </a:r>
          </a:p>
          <a:p>
            <a:pPr>
              <a:buNone/>
            </a:pPr>
            <a:r>
              <a:rPr lang="ru-RU" sz="3200" dirty="0" smtClean="0"/>
              <a:t>направленного на обеспечение доступности качественного образования, отвечающего требованиям современного инновационного социально ориентированного развития Российской Федерации.</a:t>
            </a:r>
            <a:endParaRPr lang="ru-RU" sz="3200" dirty="0"/>
          </a:p>
        </p:txBody>
      </p:sp>
      <p:pic>
        <p:nvPicPr>
          <p:cNvPr id="4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Проведенные мероприятия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214414" y="785794"/>
            <a:ext cx="7715304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214414" y="1285860"/>
            <a:ext cx="7715784" cy="685800"/>
            <a:chOff x="1296" y="1824"/>
            <a:chExt cx="3004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1214414" y="1785926"/>
            <a:ext cx="7715304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50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214414" y="2285992"/>
            <a:ext cx="7715304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428860" y="1857364"/>
            <a:ext cx="6215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28860" y="928670"/>
            <a:ext cx="628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Подготовка технического задания на разработку оценочных инструментов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28860" y="1500174"/>
            <a:ext cx="6357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Разработка методических рекомендаций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428860" y="1928802"/>
            <a:ext cx="6215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Разработка пакета оценочных инструментов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643174" y="3071810"/>
            <a:ext cx="5429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Экспертиза оценочных инструментов </a:t>
            </a: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142976" y="2786058"/>
            <a:ext cx="7786742" cy="685800"/>
            <a:chOff x="1296" y="1824"/>
            <a:chExt cx="2976" cy="432"/>
          </a:xfrm>
        </p:grpSpPr>
        <p:sp>
          <p:nvSpPr>
            <p:cNvPr id="45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 Box 45"/>
            <p:cNvSpPr txBox="1">
              <a:spLocks noChangeArrowheads="1"/>
            </p:cNvSpPr>
            <p:nvPr/>
          </p:nvSpPr>
          <p:spPr bwMode="gray">
            <a:xfrm>
              <a:off x="1436" y="1886"/>
              <a:ext cx="13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</a:rPr>
                <a:t>5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1214414" y="3286124"/>
            <a:ext cx="7715784" cy="685800"/>
            <a:chOff x="1296" y="1824"/>
            <a:chExt cx="3004" cy="432"/>
          </a:xfrm>
        </p:grpSpPr>
        <p:sp>
          <p:nvSpPr>
            <p:cNvPr id="50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xt Box 50"/>
            <p:cNvSpPr txBox="1">
              <a:spLocks noChangeArrowheads="1"/>
            </p:cNvSpPr>
            <p:nvPr/>
          </p:nvSpPr>
          <p:spPr bwMode="gray">
            <a:xfrm>
              <a:off x="1435" y="1886"/>
              <a:ext cx="13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</a:rPr>
                <a:t>6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214414" y="3786190"/>
            <a:ext cx="7715304" cy="685800"/>
            <a:chOff x="1296" y="1824"/>
            <a:chExt cx="2976" cy="432"/>
          </a:xfrm>
        </p:grpSpPr>
        <p:sp>
          <p:nvSpPr>
            <p:cNvPr id="55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50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Text Box 55"/>
            <p:cNvSpPr txBox="1">
              <a:spLocks noChangeArrowheads="1"/>
            </p:cNvSpPr>
            <p:nvPr/>
          </p:nvSpPr>
          <p:spPr bwMode="gray">
            <a:xfrm>
              <a:off x="1436" y="1886"/>
              <a:ext cx="13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</a:rPr>
                <a:t>7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1214414" y="4214818"/>
            <a:ext cx="7715304" cy="685800"/>
            <a:chOff x="1296" y="1824"/>
            <a:chExt cx="2976" cy="432"/>
          </a:xfrm>
        </p:grpSpPr>
        <p:sp>
          <p:nvSpPr>
            <p:cNvPr id="60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Text Box 60"/>
            <p:cNvSpPr txBox="1">
              <a:spLocks noChangeArrowheads="1"/>
            </p:cNvSpPr>
            <p:nvPr/>
          </p:nvSpPr>
          <p:spPr bwMode="gray">
            <a:xfrm>
              <a:off x="1435" y="1886"/>
              <a:ext cx="13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</a:rPr>
                <a:t>8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2428860" y="3000372"/>
            <a:ext cx="4857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Апробация оценочных инструментов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500298" y="4929198"/>
            <a:ext cx="6357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Представление разработанных оценочных инструментов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428860" y="4000504"/>
            <a:ext cx="628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Организация семинаров для ответственных в муниципалитетах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214546" y="5072074"/>
            <a:ext cx="628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Проведение диагностических работ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dirty="0" smtClean="0">
              <a:latin typeface="Arial Narrow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571736" y="5572140"/>
            <a:ext cx="6072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Анкетирование учителей 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428860" y="3500439"/>
            <a:ext cx="5857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Представление разработанных оценочных инструментов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1142976" y="4643446"/>
            <a:ext cx="7786742" cy="685800"/>
            <a:chOff x="1296" y="1824"/>
            <a:chExt cx="2976" cy="432"/>
          </a:xfrm>
        </p:grpSpPr>
        <p:sp>
          <p:nvSpPr>
            <p:cNvPr id="77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Text Box 45"/>
            <p:cNvSpPr txBox="1">
              <a:spLocks noChangeArrowheads="1"/>
            </p:cNvSpPr>
            <p:nvPr/>
          </p:nvSpPr>
          <p:spPr bwMode="gray">
            <a:xfrm>
              <a:off x="1436" y="1886"/>
              <a:ext cx="13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</a:rPr>
                <a:t>9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1142976" y="5143512"/>
            <a:ext cx="7786742" cy="685800"/>
            <a:chOff x="1296" y="1824"/>
            <a:chExt cx="3004" cy="432"/>
          </a:xfrm>
        </p:grpSpPr>
        <p:sp>
          <p:nvSpPr>
            <p:cNvPr id="82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5" name="Text Box 50"/>
            <p:cNvSpPr txBox="1">
              <a:spLocks noChangeArrowheads="1"/>
            </p:cNvSpPr>
            <p:nvPr/>
          </p:nvSpPr>
          <p:spPr bwMode="gray">
            <a:xfrm>
              <a:off x="1402" y="1886"/>
              <a:ext cx="20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</a:rPr>
                <a:t>10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1142976" y="5643578"/>
            <a:ext cx="7786742" cy="685800"/>
            <a:chOff x="1296" y="1824"/>
            <a:chExt cx="2976" cy="432"/>
          </a:xfrm>
        </p:grpSpPr>
        <p:sp>
          <p:nvSpPr>
            <p:cNvPr id="87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50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Text Box 55"/>
            <p:cNvSpPr txBox="1">
              <a:spLocks noChangeArrowheads="1"/>
            </p:cNvSpPr>
            <p:nvPr/>
          </p:nvSpPr>
          <p:spPr bwMode="gray">
            <a:xfrm>
              <a:off x="1407" y="1886"/>
              <a:ext cx="19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</a:rPr>
                <a:t>11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2" name="Прямоугольник 91"/>
          <p:cNvSpPr/>
          <p:nvPr/>
        </p:nvSpPr>
        <p:spPr>
          <a:xfrm>
            <a:off x="2428860" y="2428868"/>
            <a:ext cx="3693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Экспертиза оценочных инструментов 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2428860" y="4357694"/>
            <a:ext cx="46434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Проведение диагностических работ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2428860" y="4786322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Анкетирование учителей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2357422" y="5286388"/>
            <a:ext cx="5572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Обработка и  сравнительный анализ полученных результатов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2357422" y="5715016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Аналитическая справка по результатам </a:t>
            </a:r>
            <a:r>
              <a:rPr lang="ru-RU" sz="1600" dirty="0" err="1" smtClean="0">
                <a:solidFill>
                  <a:schemeClr val="bg1"/>
                </a:solidFill>
                <a:latin typeface="Arial Narrow" pitchFamily="34" charset="0"/>
              </a:rPr>
              <a:t>внутрирегионального</a:t>
            </a: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 анализа оценки качества  образования</a:t>
            </a:r>
          </a:p>
        </p:txBody>
      </p:sp>
      <p:pic>
        <p:nvPicPr>
          <p:cNvPr id="99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4" y="171450"/>
            <a:ext cx="8062943" cy="563563"/>
          </a:xfrm>
        </p:spPr>
        <p:txBody>
          <a:bodyPr/>
          <a:lstStyle/>
          <a:p>
            <a:r>
              <a:rPr lang="ru-RU" sz="2400" dirty="0" smtClean="0">
                <a:latin typeface="Georgia" pitchFamily="18" charset="0"/>
              </a:rPr>
              <a:t>Требования заказчика к содержанию работ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dirty="0" smtClean="0"/>
          </a:p>
          <a:p>
            <a:r>
              <a:rPr lang="ru-RU" sz="2000" dirty="0" smtClean="0"/>
              <a:t>Соответствие  требованиям  федерального компонента государственных стандартов среднего (полного) общего образования;</a:t>
            </a:r>
          </a:p>
          <a:p>
            <a:r>
              <a:rPr lang="ru-RU" sz="2000" dirty="0" smtClean="0"/>
              <a:t> Соответствие  требованиям  федерального государственного образовательного стандарта основного общего образования;</a:t>
            </a:r>
          </a:p>
          <a:p>
            <a:r>
              <a:rPr lang="ru-RU" sz="2000" dirty="0" smtClean="0"/>
              <a:t>Соответствие  Концепции математического образования в РФ (математика);</a:t>
            </a:r>
          </a:p>
          <a:p>
            <a:r>
              <a:rPr lang="ru-RU" sz="2000" dirty="0" smtClean="0"/>
              <a:t>Соответствие историко-культурному стандарту (история);</a:t>
            </a:r>
          </a:p>
          <a:p>
            <a:r>
              <a:rPr lang="ru-RU" sz="2000" dirty="0" smtClean="0"/>
              <a:t>Варианты работ должны содержать в полном объеме все изученные разделы учебного предмета соответствующего класса на момент проведения </a:t>
            </a:r>
            <a:r>
              <a:rPr lang="ru-RU" sz="2000" dirty="0" err="1" smtClean="0"/>
              <a:t>внутрирегионального</a:t>
            </a:r>
            <a:r>
              <a:rPr lang="ru-RU" sz="2000" dirty="0" smtClean="0"/>
              <a:t>   анализа   оценки  качества, согласно тематического плана</a:t>
            </a:r>
          </a:p>
          <a:p>
            <a:endParaRPr lang="ru-RU" sz="2000" dirty="0"/>
          </a:p>
        </p:txBody>
      </p:sp>
      <p:pic>
        <p:nvPicPr>
          <p:cNvPr id="5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66774" y="171450"/>
            <a:ext cx="7991505" cy="563563"/>
          </a:xfrm>
        </p:spPr>
        <p:txBody>
          <a:bodyPr/>
          <a:lstStyle/>
          <a:p>
            <a:r>
              <a:rPr lang="ru-RU" sz="2400" dirty="0" smtClean="0"/>
              <a:t>Принципы составления оценочных работ</a:t>
            </a:r>
            <a:endParaRPr lang="en-US" sz="2400" dirty="0"/>
          </a:p>
        </p:txBody>
      </p:sp>
      <p:sp>
        <p:nvSpPr>
          <p:cNvPr id="94211" name="Freeform 3"/>
          <p:cNvSpPr>
            <a:spLocks noEditPoints="1"/>
          </p:cNvSpPr>
          <p:nvPr/>
        </p:nvSpPr>
        <p:spPr bwMode="gray">
          <a:xfrm flipH="1">
            <a:off x="6715140" y="2357430"/>
            <a:ext cx="1285884" cy="253841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AECFFC"/>
              </a:gs>
              <a:gs pos="100000">
                <a:schemeClr val="hlink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81619" y="1345801"/>
            <a:ext cx="6286544" cy="4729178"/>
            <a:chOff x="528" y="1084"/>
            <a:chExt cx="2190" cy="2468"/>
          </a:xfrm>
        </p:grpSpPr>
        <p:sp>
          <p:nvSpPr>
            <p:cNvPr id="94214" name="AutoShape 6"/>
            <p:cNvSpPr>
              <a:spLocks noChangeArrowheads="1"/>
            </p:cNvSpPr>
            <p:nvPr/>
          </p:nvSpPr>
          <p:spPr bwMode="gray">
            <a:xfrm rot="5432887">
              <a:off x="1735" y="111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4215" name="AutoShape 7"/>
            <p:cNvSpPr>
              <a:spLocks noChangeArrowheads="1"/>
            </p:cNvSpPr>
            <p:nvPr/>
          </p:nvSpPr>
          <p:spPr bwMode="gray">
            <a:xfrm rot="5432887">
              <a:off x="1783" y="258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4216" name="AutoShape 8"/>
            <p:cNvSpPr>
              <a:spLocks noChangeArrowheads="1"/>
            </p:cNvSpPr>
            <p:nvPr/>
          </p:nvSpPr>
          <p:spPr bwMode="gray">
            <a:xfrm rot="5400000">
              <a:off x="1337" y="1858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chemeClr val="folHlink"/>
            </a:soli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94217" name="AutoShape 9"/>
            <p:cNvSpPr>
              <a:spLocks noChangeArrowheads="1"/>
            </p:cNvSpPr>
            <p:nvPr/>
          </p:nvSpPr>
          <p:spPr bwMode="gray">
            <a:xfrm rot="5432887">
              <a:off x="907" y="115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4218" name="AutoShape 10"/>
            <p:cNvSpPr>
              <a:spLocks noChangeArrowheads="1"/>
            </p:cNvSpPr>
            <p:nvPr/>
          </p:nvSpPr>
          <p:spPr bwMode="gray">
            <a:xfrm rot="5432887">
              <a:off x="940" y="2617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4219" name="AutoShape 11"/>
            <p:cNvSpPr>
              <a:spLocks noChangeArrowheads="1"/>
            </p:cNvSpPr>
            <p:nvPr/>
          </p:nvSpPr>
          <p:spPr bwMode="gray">
            <a:xfrm rot="5432887">
              <a:off x="501" y="1899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5643570" y="207167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15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143240" y="1857364"/>
            <a:ext cx="1857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соответствия нормативным документам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57818" y="1357299"/>
            <a:ext cx="221457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дифференциации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(выделяется базовый и повышенный уровень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43570" y="1643050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 smtClean="0">
              <a:solidFill>
                <a:schemeClr val="bg1"/>
              </a:solidFill>
            </a:endParaRPr>
          </a:p>
          <a:p>
            <a:pPr lvl="0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72132" y="4643446"/>
            <a:ext cx="2179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равнозначности вариантов работы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28926" y="4572008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дополнительности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(включаются разные виды тестовых заданий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85918" y="3214686"/>
            <a:ext cx="22145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bg1"/>
                </a:solidFill>
              </a:rPr>
              <a:t>самодостаточности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(тест не требует дополнительных материалов)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Критерии и показатели</a:t>
            </a:r>
            <a:endParaRPr lang="en-US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1565910" y="1571612"/>
          <a:ext cx="7006618" cy="4360000"/>
        </p:xfrm>
        <a:graphic>
          <a:graphicData uri="http://schemas.openxmlformats.org/drawingml/2006/table">
            <a:tbl>
              <a:tblPr/>
              <a:tblGrid>
                <a:gridCol w="1493800"/>
                <a:gridCol w="1869480"/>
                <a:gridCol w="3643338"/>
              </a:tblGrid>
              <a:tr h="414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Объект 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Критерии 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Показатели 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07170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Образовательные 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результаты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Обученность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Фактический запас знаний по предметам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ru-RU" sz="1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предметных умений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ru-RU" sz="1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умений учиться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57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Обучаемость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Гибкость в переключении на новые способы и приемы работы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Прочность сохранения освоенного материала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algn="just">
              <a:spcBef>
                <a:spcPct val="0"/>
              </a:spcBef>
              <a:buFont typeface="Wingdings" pitchFamily="2" charset="2"/>
              <a:buChar char="q"/>
            </a:pPr>
            <a:endParaRPr lang="ru-RU" altLang="ru-RU" sz="2000" dirty="0" smtClean="0">
              <a:solidFill>
                <a:srgbClr val="00664D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algn="just">
              <a:spcBef>
                <a:spcPct val="0"/>
              </a:spcBef>
              <a:buFont typeface="Wingdings" pitchFamily="2" charset="2"/>
              <a:buChar char="q"/>
            </a:pPr>
            <a:endParaRPr lang="ru-RU" altLang="ru-RU" sz="2000" dirty="0" smtClean="0">
              <a:solidFill>
                <a:srgbClr val="00664D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000" dirty="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Проверка групп умений:</a:t>
            </a:r>
          </a:p>
          <a:p>
            <a:pPr marL="1085850" lvl="1" algn="just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dirty="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овладение школьниками базовыми историческими знаниями,</a:t>
            </a:r>
          </a:p>
          <a:p>
            <a:pPr marL="1085850" lvl="1" algn="just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dirty="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опыт применения историко-культурного подхода к оценке социальных явлений, </a:t>
            </a:r>
          </a:p>
          <a:p>
            <a:pPr marL="1085850" lvl="1" algn="just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dirty="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умение применять исторические знания для осмысления сущности общественных явлений, </a:t>
            </a:r>
          </a:p>
          <a:p>
            <a:pPr marL="685800" algn="just">
              <a:spcBef>
                <a:spcPct val="0"/>
              </a:spcBef>
              <a:buFont typeface="Wingdings" pitchFamily="2" charset="2"/>
              <a:buChar char="q"/>
            </a:pPr>
            <a:endParaRPr lang="ru-RU" altLang="ru-RU" sz="2000" dirty="0" smtClean="0">
              <a:solidFill>
                <a:srgbClr val="00664D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000" dirty="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Содержание: </a:t>
            </a:r>
          </a:p>
          <a:p>
            <a:pPr marL="1085850" lvl="1" algn="just">
              <a:lnSpc>
                <a:spcPct val="115000"/>
              </a:lnSpc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dirty="0" smtClean="0">
                <a:solidFill>
                  <a:srgbClr val="00664D"/>
                </a:solidFill>
                <a:latin typeface="Times New Roman" pitchFamily="18" charset="0"/>
              </a:rPr>
              <a:t>история России с древнейших времён до конца </a:t>
            </a:r>
            <a:r>
              <a:rPr lang="en-US" altLang="ru-RU" sz="2000" dirty="0" smtClean="0">
                <a:solidFill>
                  <a:srgbClr val="00664D"/>
                </a:solidFill>
                <a:latin typeface="Times New Roman" pitchFamily="18" charset="0"/>
              </a:rPr>
              <a:t>XVII </a:t>
            </a:r>
            <a:r>
              <a:rPr lang="ru-RU" altLang="ru-RU" sz="2000" dirty="0" smtClean="0">
                <a:solidFill>
                  <a:srgbClr val="00664D"/>
                </a:solidFill>
                <a:latin typeface="Times New Roman" pitchFamily="18" charset="0"/>
              </a:rPr>
              <a:t>века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8618" y="3244334"/>
            <a:ext cx="1286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Биология</a:t>
            </a:r>
            <a:endParaRPr lang="ru-RU" dirty="0"/>
          </a:p>
        </p:txBody>
      </p:sp>
      <p:pic>
        <p:nvPicPr>
          <p:cNvPr id="6" name="Picture 4" descr="C:\Users\Админ\Desktop\fcpr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838" y="5072062"/>
            <a:ext cx="2786058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ablon-1l">
  <a:themeElements>
    <a:clrScheme name="sample 3">
      <a:dk1>
        <a:srgbClr val="4C665F"/>
      </a:dk1>
      <a:lt1>
        <a:srgbClr val="FFFFFF"/>
      </a:lt1>
      <a:dk2>
        <a:srgbClr val="000000"/>
      </a:dk2>
      <a:lt2>
        <a:srgbClr val="DDDDDD"/>
      </a:lt2>
      <a:accent1>
        <a:srgbClr val="845084"/>
      </a:accent1>
      <a:accent2>
        <a:srgbClr val="C26840"/>
      </a:accent2>
      <a:accent3>
        <a:srgbClr val="FFFFFF"/>
      </a:accent3>
      <a:accent4>
        <a:srgbClr val="405650"/>
      </a:accent4>
      <a:accent5>
        <a:srgbClr val="C2B3C2"/>
      </a:accent5>
      <a:accent6>
        <a:srgbClr val="B05E39"/>
      </a:accent6>
      <a:hlink>
        <a:srgbClr val="C8BA74"/>
      </a:hlink>
      <a:folHlink>
        <a:srgbClr val="438BA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55A6F"/>
        </a:dk1>
        <a:lt1>
          <a:srgbClr val="FFFFFF"/>
        </a:lt1>
        <a:dk2>
          <a:srgbClr val="000000"/>
        </a:dk2>
        <a:lt2>
          <a:srgbClr val="DDDDDD"/>
        </a:lt2>
        <a:accent1>
          <a:srgbClr val="1D6AB7"/>
        </a:accent1>
        <a:accent2>
          <a:srgbClr val="C55A3D"/>
        </a:accent2>
        <a:accent3>
          <a:srgbClr val="FFFFFF"/>
        </a:accent3>
        <a:accent4>
          <a:srgbClr val="104C5E"/>
        </a:accent4>
        <a:accent5>
          <a:srgbClr val="ABB9D8"/>
        </a:accent5>
        <a:accent6>
          <a:srgbClr val="B25136"/>
        </a:accent6>
        <a:hlink>
          <a:srgbClr val="B2B2B2"/>
        </a:hlink>
        <a:folHlink>
          <a:srgbClr val="A8A3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695649"/>
        </a:dk1>
        <a:lt1>
          <a:srgbClr val="FFFFFF"/>
        </a:lt1>
        <a:dk2>
          <a:srgbClr val="000000"/>
        </a:dk2>
        <a:lt2>
          <a:srgbClr val="DDDDDD"/>
        </a:lt2>
        <a:accent1>
          <a:srgbClr val="3B6D46"/>
        </a:accent1>
        <a:accent2>
          <a:srgbClr val="5F96A3"/>
        </a:accent2>
        <a:accent3>
          <a:srgbClr val="FFFFFF"/>
        </a:accent3>
        <a:accent4>
          <a:srgbClr val="59483D"/>
        </a:accent4>
        <a:accent5>
          <a:srgbClr val="AFBAB0"/>
        </a:accent5>
        <a:accent6>
          <a:srgbClr val="558793"/>
        </a:accent6>
        <a:hlink>
          <a:srgbClr val="AEBF7D"/>
        </a:hlink>
        <a:folHlink>
          <a:srgbClr val="AD6A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4C665F"/>
        </a:dk1>
        <a:lt1>
          <a:srgbClr val="FFFFFF"/>
        </a:lt1>
        <a:dk2>
          <a:srgbClr val="000000"/>
        </a:dk2>
        <a:lt2>
          <a:srgbClr val="DDDDDD"/>
        </a:lt2>
        <a:accent1>
          <a:srgbClr val="845084"/>
        </a:accent1>
        <a:accent2>
          <a:srgbClr val="C26840"/>
        </a:accent2>
        <a:accent3>
          <a:srgbClr val="FFFFFF"/>
        </a:accent3>
        <a:accent4>
          <a:srgbClr val="405650"/>
        </a:accent4>
        <a:accent5>
          <a:srgbClr val="C2B3C2"/>
        </a:accent5>
        <a:accent6>
          <a:srgbClr val="B05E39"/>
        </a:accent6>
        <a:hlink>
          <a:srgbClr val="C8BA74"/>
        </a:hlink>
        <a:folHlink>
          <a:srgbClr val="438B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shablon-1l</Template>
  <TotalTime>565</TotalTime>
  <Words>1892</Words>
  <Application>Microsoft Office PowerPoint</Application>
  <PresentationFormat>Экран (4:3)</PresentationFormat>
  <Paragraphs>1169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shablon-1l</vt:lpstr>
      <vt:lpstr>Результаты проведения внутрирегионального анализа качества образования</vt:lpstr>
      <vt:lpstr>Презентация PowerPoint</vt:lpstr>
      <vt:lpstr>Нормативно-правовые документы, регламентирующие проведение внутрирегионального анализа оценки качества общего образования  </vt:lpstr>
      <vt:lpstr>Цель  внутрирегиональной  оценки качества общего образования</vt:lpstr>
      <vt:lpstr>Проведенные мероприятия</vt:lpstr>
      <vt:lpstr>Требования заказчика к содержанию работ</vt:lpstr>
      <vt:lpstr>Принципы составления оценочных работ</vt:lpstr>
      <vt:lpstr>Критерии и показатели</vt:lpstr>
      <vt:lpstr>История</vt:lpstr>
      <vt:lpstr>Презентация PowerPoint</vt:lpstr>
      <vt:lpstr>Сравнительные результаты по истории 7 класс </vt:lpstr>
      <vt:lpstr> Сравнительные результаты по истории </vt:lpstr>
      <vt:lpstr>Анализ результатов выполнения заданий по истории</vt:lpstr>
      <vt:lpstr> Выполнение заданий по истории  (17 заданий) </vt:lpstr>
      <vt:lpstr>биология</vt:lpstr>
      <vt:lpstr>Примеры заданий по биологии</vt:lpstr>
      <vt:lpstr> Сравнительные результаты по биологии 7 класс </vt:lpstr>
      <vt:lpstr>Сравнительные результаты по биологии</vt:lpstr>
      <vt:lpstr>Анализ результатов выполнения заданий по биологии</vt:lpstr>
      <vt:lpstr>Выполнение заданий по биологии  (15 заданий)</vt:lpstr>
      <vt:lpstr>Русский язык</vt:lpstr>
      <vt:lpstr>Примеры заданий по русскому языку</vt:lpstr>
      <vt:lpstr>Сравнительные результаты по русскому языку  10 класс</vt:lpstr>
      <vt:lpstr>Сравнительный балл  показателей успеваемости и качества (русский язык)</vt:lpstr>
      <vt:lpstr>Анализ результатов выполнения заданий по русскому языку  </vt:lpstr>
      <vt:lpstr>Выполнение заданий по русскому языку  (15 заданий)</vt:lpstr>
      <vt:lpstr>математика</vt:lpstr>
      <vt:lpstr>Примеры заданий по математике</vt:lpstr>
      <vt:lpstr>Сравнительные результаты по математике 10 класс</vt:lpstr>
      <vt:lpstr>Сравнительный балл  показателей успеваемости и качества (математика)</vt:lpstr>
      <vt:lpstr>Анализ результатов выполнения заданий по математике </vt:lpstr>
      <vt:lpstr>Выполнение заданий по математике  (10 заданий)</vt:lpstr>
      <vt:lpstr>Замечания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качеством образования</dc:title>
  <dc:creator>St701</dc:creator>
  <cp:lastModifiedBy>Kagazezheva</cp:lastModifiedBy>
  <cp:revision>71</cp:revision>
  <dcterms:created xsi:type="dcterms:W3CDTF">2016-12-22T14:04:15Z</dcterms:created>
  <dcterms:modified xsi:type="dcterms:W3CDTF">2018-10-19T11:14:27Z</dcterms:modified>
</cp:coreProperties>
</file>